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91" r:id="rId4"/>
    <p:sldId id="351" r:id="rId5"/>
    <p:sldId id="467" r:id="rId6"/>
    <p:sldId id="485" r:id="rId7"/>
    <p:sldId id="347" r:id="rId8"/>
    <p:sldId id="355" r:id="rId9"/>
    <p:sldId id="303" r:id="rId10"/>
    <p:sldId id="309" r:id="rId11"/>
    <p:sldId id="354" r:id="rId12"/>
    <p:sldId id="353" r:id="rId13"/>
    <p:sldId id="297" r:id="rId14"/>
    <p:sldId id="486" r:id="rId15"/>
    <p:sldId id="469" r:id="rId16"/>
    <p:sldId id="471" r:id="rId17"/>
    <p:sldId id="474" r:id="rId18"/>
    <p:sldId id="482" r:id="rId19"/>
    <p:sldId id="478" r:id="rId20"/>
    <p:sldId id="338" r:id="rId21"/>
    <p:sldId id="356" r:id="rId22"/>
    <p:sldId id="476" r:id="rId23"/>
    <p:sldId id="265" r:id="rId24"/>
    <p:sldId id="483" r:id="rId25"/>
    <p:sldId id="336" r:id="rId26"/>
    <p:sldId id="461" r:id="rId27"/>
    <p:sldId id="484" r:id="rId28"/>
    <p:sldId id="358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kleff, Neal J" initials="RNJ" lastIdx="4" clrIdx="0">
    <p:extLst>
      <p:ext uri="{19B8F6BF-5375-455C-9EA6-DF929625EA0E}">
        <p15:presenceInfo xmlns:p15="http://schemas.microsoft.com/office/powerpoint/2012/main" userId="S-1-5-21-746137067-1677128483-1177238915-1124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DDDDD"/>
    <a:srgbClr val="EEECE1"/>
    <a:srgbClr val="001F00"/>
    <a:srgbClr val="F79646"/>
    <a:srgbClr val="A6A6A6"/>
    <a:srgbClr val="8064A2"/>
    <a:srgbClr val="4F81BD"/>
    <a:srgbClr val="66FF6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80C2E-D4B7-492D-A1E4-E812E100281F}" v="146" dt="2018-11-08T22:59:17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2" autoAdjust="0"/>
    <p:restoredTop sz="76441" autoAdjust="0"/>
  </p:normalViewPr>
  <p:slideViewPr>
    <p:cSldViewPr snapToGrid="0">
      <p:cViewPr>
        <p:scale>
          <a:sx n="60" d="100"/>
          <a:sy n="60" d="100"/>
        </p:scale>
        <p:origin x="1339" y="96"/>
      </p:cViewPr>
      <p:guideLst/>
    </p:cSldViewPr>
  </p:slideViewPr>
  <p:notesTextViewPr>
    <p:cViewPr>
      <p:scale>
        <a:sx n="3" d="2"/>
        <a:sy n="3" d="2"/>
      </p:scale>
      <p:origin x="0" y="-2635"/>
    </p:cViewPr>
  </p:notesTextViewPr>
  <p:sorterViewPr>
    <p:cViewPr>
      <p:scale>
        <a:sx n="80" d="100"/>
        <a:sy n="80" d="100"/>
      </p:scale>
      <p:origin x="0" y="-16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lle, Jocklynn M" userId="4df0de5b-ba41-430d-852e-cda943e58c9b" providerId="ADAL" clId="{33980C2E-D4B7-492D-A1E4-E812E100281F}"/>
    <pc:docChg chg="undo custSel addSld delSld modSld sldOrd">
      <pc:chgData name="Keville, Jocklynn M" userId="4df0de5b-ba41-430d-852e-cda943e58c9b" providerId="ADAL" clId="{33980C2E-D4B7-492D-A1E4-E812E100281F}" dt="2018-11-08T23:15:49.292" v="3180" actId="20577"/>
      <pc:docMkLst>
        <pc:docMk/>
      </pc:docMkLst>
      <pc:sldChg chg="addSp delSp modSp add modTransition">
        <pc:chgData name="Keville, Jocklynn M" userId="4df0de5b-ba41-430d-852e-cda943e58c9b" providerId="ADAL" clId="{33980C2E-D4B7-492D-A1E4-E812E100281F}" dt="2018-11-08T19:52:23.707" v="2094" actId="20577"/>
        <pc:sldMkLst>
          <pc:docMk/>
          <pc:sldMk cId="0" sldId="265"/>
        </pc:sldMkLst>
        <pc:spChg chg="add mod">
          <ac:chgData name="Keville, Jocklynn M" userId="4df0de5b-ba41-430d-852e-cda943e58c9b" providerId="ADAL" clId="{33980C2E-D4B7-492D-A1E4-E812E100281F}" dt="2018-11-08T19:35:06.928" v="1716" actId="403"/>
          <ac:spMkLst>
            <pc:docMk/>
            <pc:sldMk cId="0" sldId="265"/>
            <ac:spMk id="2" creationId="{65523186-23BB-4DF8-BB7E-C6C980B51522}"/>
          </ac:spMkLst>
        </pc:spChg>
        <pc:spChg chg="add mod">
          <ac:chgData name="Keville, Jocklynn M" userId="4df0de5b-ba41-430d-852e-cda943e58c9b" providerId="ADAL" clId="{33980C2E-D4B7-492D-A1E4-E812E100281F}" dt="2018-11-08T19:25:21.426" v="1481" actId="1038"/>
          <ac:spMkLst>
            <pc:docMk/>
            <pc:sldMk cId="0" sldId="265"/>
            <ac:spMk id="8" creationId="{A15C8EA1-869B-442A-84A0-608E1454CE63}"/>
          </ac:spMkLst>
        </pc:spChg>
        <pc:spChg chg="del mod">
          <ac:chgData name="Keville, Jocklynn M" userId="4df0de5b-ba41-430d-852e-cda943e58c9b" providerId="ADAL" clId="{33980C2E-D4B7-492D-A1E4-E812E100281F}" dt="2018-11-08T19:25:46.364" v="1483" actId="478"/>
          <ac:spMkLst>
            <pc:docMk/>
            <pc:sldMk cId="0" sldId="265"/>
            <ac:spMk id="467" creationId="{00000000-0000-0000-0000-000000000000}"/>
          </ac:spMkLst>
        </pc:spChg>
        <pc:spChg chg="mod">
          <ac:chgData name="Keville, Jocklynn M" userId="4df0de5b-ba41-430d-852e-cda943e58c9b" providerId="ADAL" clId="{33980C2E-D4B7-492D-A1E4-E812E100281F}" dt="2018-11-08T19:26:54.242" v="1521" actId="5793"/>
          <ac:spMkLst>
            <pc:docMk/>
            <pc:sldMk cId="0" sldId="265"/>
            <ac:spMk id="468" creationId="{00000000-0000-0000-0000-000000000000}"/>
          </ac:spMkLst>
        </pc:spChg>
        <pc:spChg chg="mod">
          <ac:chgData name="Keville, Jocklynn M" userId="4df0de5b-ba41-430d-852e-cda943e58c9b" providerId="ADAL" clId="{33980C2E-D4B7-492D-A1E4-E812E100281F}" dt="2018-11-08T19:52:23.707" v="2094" actId="20577"/>
          <ac:spMkLst>
            <pc:docMk/>
            <pc:sldMk cId="0" sldId="265"/>
            <ac:spMk id="469" creationId="{00000000-0000-0000-0000-000000000000}"/>
          </ac:spMkLst>
        </pc:spChg>
        <pc:graphicFrameChg chg="mod">
          <ac:chgData name="Keville, Jocklynn M" userId="4df0de5b-ba41-430d-852e-cda943e58c9b" providerId="ADAL" clId="{33980C2E-D4B7-492D-A1E4-E812E100281F}" dt="2018-11-08T19:25:00.983" v="1468" actId="14100"/>
          <ac:graphicFrameMkLst>
            <pc:docMk/>
            <pc:sldMk cId="0" sldId="265"/>
            <ac:graphicFrameMk id="470" creationId="{00000000-0000-0000-0000-000000000000}"/>
          </ac:graphicFrameMkLst>
        </pc:graphicFrameChg>
        <pc:picChg chg="add mod">
          <ac:chgData name="Keville, Jocklynn M" userId="4df0de5b-ba41-430d-852e-cda943e58c9b" providerId="ADAL" clId="{33980C2E-D4B7-492D-A1E4-E812E100281F}" dt="2018-11-08T19:25:21.426" v="1481" actId="1038"/>
          <ac:picMkLst>
            <pc:docMk/>
            <pc:sldMk cId="0" sldId="265"/>
            <ac:picMk id="7" creationId="{A0F630B8-FA45-4C0C-86D5-FC2CB1986477}"/>
          </ac:picMkLst>
        </pc:picChg>
      </pc:sldChg>
      <pc:sldChg chg="modSp">
        <pc:chgData name="Keville, Jocklynn M" userId="4df0de5b-ba41-430d-852e-cda943e58c9b" providerId="ADAL" clId="{33980C2E-D4B7-492D-A1E4-E812E100281F}" dt="2018-11-08T18:12:24.854" v="251" actId="20577"/>
        <pc:sldMkLst>
          <pc:docMk/>
          <pc:sldMk cId="3997295106" sldId="303"/>
        </pc:sldMkLst>
        <pc:spChg chg="mod">
          <ac:chgData name="Keville, Jocklynn M" userId="4df0de5b-ba41-430d-852e-cda943e58c9b" providerId="ADAL" clId="{33980C2E-D4B7-492D-A1E4-E812E100281F}" dt="2018-11-08T18:12:24.854" v="251" actId="20577"/>
          <ac:spMkLst>
            <pc:docMk/>
            <pc:sldMk cId="3997295106" sldId="303"/>
            <ac:spMk id="5" creationId="{4DED3349-C642-41D1-8D69-E1E397F071CA}"/>
          </ac:spMkLst>
        </pc:spChg>
      </pc:sldChg>
      <pc:sldChg chg="addSp delSp modSp add del">
        <pc:chgData name="Keville, Jocklynn M" userId="4df0de5b-ba41-430d-852e-cda943e58c9b" providerId="ADAL" clId="{33980C2E-D4B7-492D-A1E4-E812E100281F}" dt="2018-11-08T19:31:13.188" v="1610" actId="2696"/>
        <pc:sldMkLst>
          <pc:docMk/>
          <pc:sldMk cId="1076563338" sldId="330"/>
        </pc:sldMkLst>
        <pc:spChg chg="del">
          <ac:chgData name="Keville, Jocklynn M" userId="4df0de5b-ba41-430d-852e-cda943e58c9b" providerId="ADAL" clId="{33980C2E-D4B7-492D-A1E4-E812E100281F}" dt="2018-11-08T19:16:02.475" v="1435" actId="478"/>
          <ac:spMkLst>
            <pc:docMk/>
            <pc:sldMk cId="1076563338" sldId="330"/>
            <ac:spMk id="9" creationId="{FF471F5E-A6DB-45B3-BA12-BE78CD0FC79D}"/>
          </ac:spMkLst>
        </pc:spChg>
        <pc:spChg chg="add mod">
          <ac:chgData name="Keville, Jocklynn M" userId="4df0de5b-ba41-430d-852e-cda943e58c9b" providerId="ADAL" clId="{33980C2E-D4B7-492D-A1E4-E812E100281F}" dt="2018-11-08T19:17:43.455" v="1447" actId="208"/>
          <ac:spMkLst>
            <pc:docMk/>
            <pc:sldMk cId="1076563338" sldId="330"/>
            <ac:spMk id="15" creationId="{90E0BEF7-5FD1-4BC3-801C-8BC4DB1A2B07}"/>
          </ac:spMkLst>
        </pc:spChg>
      </pc:sldChg>
      <pc:sldChg chg="modSp add modNotesTx">
        <pc:chgData name="Keville, Jocklynn M" userId="4df0de5b-ba41-430d-852e-cda943e58c9b" providerId="ADAL" clId="{33980C2E-D4B7-492D-A1E4-E812E100281F}" dt="2018-11-08T19:54:39.151" v="2130" actId="20577"/>
        <pc:sldMkLst>
          <pc:docMk/>
          <pc:sldMk cId="1887834983" sldId="336"/>
        </pc:sldMkLst>
        <pc:spChg chg="mod">
          <ac:chgData name="Keville, Jocklynn M" userId="4df0de5b-ba41-430d-852e-cda943e58c9b" providerId="ADAL" clId="{33980C2E-D4B7-492D-A1E4-E812E100281F}" dt="2018-11-08T19:53:20.470" v="2102" actId="1038"/>
          <ac:spMkLst>
            <pc:docMk/>
            <pc:sldMk cId="1887834983" sldId="336"/>
            <ac:spMk id="9" creationId="{45EDE289-E436-4762-8D3A-1DD6F4D650CC}"/>
          </ac:spMkLst>
        </pc:spChg>
        <pc:spChg chg="mod">
          <ac:chgData name="Keville, Jocklynn M" userId="4df0de5b-ba41-430d-852e-cda943e58c9b" providerId="ADAL" clId="{33980C2E-D4B7-492D-A1E4-E812E100281F}" dt="2018-11-08T19:54:39.151" v="2130" actId="20577"/>
          <ac:spMkLst>
            <pc:docMk/>
            <pc:sldMk cId="1887834983" sldId="336"/>
            <ac:spMk id="11" creationId="{B8757908-53EF-4C51-90F2-22A7094BA1B8}"/>
          </ac:spMkLst>
        </pc:spChg>
      </pc:sldChg>
      <pc:sldChg chg="add">
        <pc:chgData name="Keville, Jocklynn M" userId="4df0de5b-ba41-430d-852e-cda943e58c9b" providerId="ADAL" clId="{33980C2E-D4B7-492D-A1E4-E812E100281F}" dt="2018-11-08T18:16:52.012" v="255"/>
        <pc:sldMkLst>
          <pc:docMk/>
          <pc:sldMk cId="2868089279" sldId="338"/>
        </pc:sldMkLst>
      </pc:sldChg>
      <pc:sldChg chg="addSp delSp modSp add">
        <pc:chgData name="Keville, Jocklynn M" userId="4df0de5b-ba41-430d-852e-cda943e58c9b" providerId="ADAL" clId="{33980C2E-D4B7-492D-A1E4-E812E100281F}" dt="2018-11-08T18:09:19.288" v="234" actId="167"/>
        <pc:sldMkLst>
          <pc:docMk/>
          <pc:sldMk cId="2082952926" sldId="351"/>
        </pc:sldMkLst>
        <pc:spChg chg="del mod">
          <ac:chgData name="Keville, Jocklynn M" userId="4df0de5b-ba41-430d-852e-cda943e58c9b" providerId="ADAL" clId="{33980C2E-D4B7-492D-A1E4-E812E100281F}" dt="2018-11-08T18:08:14.485" v="230" actId="478"/>
          <ac:spMkLst>
            <pc:docMk/>
            <pc:sldMk cId="2082952926" sldId="351"/>
            <ac:spMk id="2" creationId="{43BE014B-6478-47D7-818B-8F86EE307B15}"/>
          </ac:spMkLst>
        </pc:spChg>
        <pc:spChg chg="add mod ord">
          <ac:chgData name="Keville, Jocklynn M" userId="4df0de5b-ba41-430d-852e-cda943e58c9b" providerId="ADAL" clId="{33980C2E-D4B7-492D-A1E4-E812E100281F}" dt="2018-11-08T18:09:19.288" v="234" actId="167"/>
          <ac:spMkLst>
            <pc:docMk/>
            <pc:sldMk cId="2082952926" sldId="351"/>
            <ac:spMk id="6" creationId="{F9B2528D-5F8B-457D-85D7-F07AD55577C9}"/>
          </ac:spMkLst>
        </pc:spChg>
        <pc:spChg chg="mod">
          <ac:chgData name="Keville, Jocklynn M" userId="4df0de5b-ba41-430d-852e-cda943e58c9b" providerId="ADAL" clId="{33980C2E-D4B7-492D-A1E4-E812E100281F}" dt="2018-11-08T18:07:37.372" v="228" actId="1038"/>
          <ac:spMkLst>
            <pc:docMk/>
            <pc:sldMk cId="2082952926" sldId="351"/>
            <ac:spMk id="15" creationId="{CB24DA40-5D6A-4211-81AB-BBB0CB38EA87}"/>
          </ac:spMkLst>
        </pc:spChg>
      </pc:sldChg>
      <pc:sldChg chg="modSp">
        <pc:chgData name="Keville, Jocklynn M" userId="4df0de5b-ba41-430d-852e-cda943e58c9b" providerId="ADAL" clId="{33980C2E-D4B7-492D-A1E4-E812E100281F}" dt="2018-11-08T17:56:15.661" v="173" actId="1076"/>
        <pc:sldMkLst>
          <pc:docMk/>
          <pc:sldMk cId="4134602632" sldId="355"/>
        </pc:sldMkLst>
        <pc:picChg chg="mod">
          <ac:chgData name="Keville, Jocklynn M" userId="4df0de5b-ba41-430d-852e-cda943e58c9b" providerId="ADAL" clId="{33980C2E-D4B7-492D-A1E4-E812E100281F}" dt="2018-11-08T17:56:15.661" v="173" actId="1076"/>
          <ac:picMkLst>
            <pc:docMk/>
            <pc:sldMk cId="4134602632" sldId="355"/>
            <ac:picMk id="25" creationId="{4E3F6E88-5335-4A72-9553-5F8CC25E1AA5}"/>
          </ac:picMkLst>
        </pc:picChg>
      </pc:sldChg>
      <pc:sldChg chg="add">
        <pc:chgData name="Keville, Jocklynn M" userId="4df0de5b-ba41-430d-852e-cda943e58c9b" providerId="ADAL" clId="{33980C2E-D4B7-492D-A1E4-E812E100281F}" dt="2018-11-08T18:16:52.012" v="255"/>
        <pc:sldMkLst>
          <pc:docMk/>
          <pc:sldMk cId="689378979" sldId="356"/>
        </pc:sldMkLst>
      </pc:sldChg>
      <pc:sldChg chg="add">
        <pc:chgData name="Keville, Jocklynn M" userId="4df0de5b-ba41-430d-852e-cda943e58c9b" providerId="ADAL" clId="{33980C2E-D4B7-492D-A1E4-E812E100281F}" dt="2018-11-08T19:55:19.312" v="2131"/>
        <pc:sldMkLst>
          <pc:docMk/>
          <pc:sldMk cId="2507320952" sldId="461"/>
        </pc:sldMkLst>
      </pc:sldChg>
      <pc:sldChg chg="del">
        <pc:chgData name="Keville, Jocklynn M" userId="4df0de5b-ba41-430d-852e-cda943e58c9b" providerId="ADAL" clId="{33980C2E-D4B7-492D-A1E4-E812E100281F}" dt="2018-11-08T18:00:28.301" v="202" actId="2696"/>
        <pc:sldMkLst>
          <pc:docMk/>
          <pc:sldMk cId="1343297690" sldId="464"/>
        </pc:sldMkLst>
      </pc:sldChg>
      <pc:sldChg chg="modSp">
        <pc:chgData name="Keville, Jocklynn M" userId="4df0de5b-ba41-430d-852e-cda943e58c9b" providerId="ADAL" clId="{33980C2E-D4B7-492D-A1E4-E812E100281F}" dt="2018-11-08T17:59:07.380" v="201" actId="1038"/>
        <pc:sldMkLst>
          <pc:docMk/>
          <pc:sldMk cId="2606460776" sldId="467"/>
        </pc:sldMkLst>
        <pc:spChg chg="mod">
          <ac:chgData name="Keville, Jocklynn M" userId="4df0de5b-ba41-430d-852e-cda943e58c9b" providerId="ADAL" clId="{33980C2E-D4B7-492D-A1E4-E812E100281F}" dt="2018-11-08T17:59:07.380" v="201" actId="1038"/>
          <ac:spMkLst>
            <pc:docMk/>
            <pc:sldMk cId="2606460776" sldId="467"/>
            <ac:spMk id="24" creationId="{A824037E-5F5F-42E7-B6EA-376FB4967283}"/>
          </ac:spMkLst>
        </pc:spChg>
        <pc:spChg chg="mod">
          <ac:chgData name="Keville, Jocklynn M" userId="4df0de5b-ba41-430d-852e-cda943e58c9b" providerId="ADAL" clId="{33980C2E-D4B7-492D-A1E4-E812E100281F}" dt="2018-11-08T17:58:34.517" v="197" actId="404"/>
          <ac:spMkLst>
            <pc:docMk/>
            <pc:sldMk cId="2606460776" sldId="467"/>
            <ac:spMk id="34" creationId="{3D70672C-03AF-4945-B7E8-E446E1EE7810}"/>
          </ac:spMkLst>
        </pc:spChg>
      </pc:sldChg>
      <pc:sldChg chg="modSp del">
        <pc:chgData name="Keville, Jocklynn M" userId="4df0de5b-ba41-430d-852e-cda943e58c9b" providerId="ADAL" clId="{33980C2E-D4B7-492D-A1E4-E812E100281F}" dt="2018-11-08T21:37:46.240" v="2766" actId="2696"/>
        <pc:sldMkLst>
          <pc:docMk/>
          <pc:sldMk cId="3524991120" sldId="470"/>
        </pc:sldMkLst>
        <pc:spChg chg="mod">
          <ac:chgData name="Keville, Jocklynn M" userId="4df0de5b-ba41-430d-852e-cda943e58c9b" providerId="ADAL" clId="{33980C2E-D4B7-492D-A1E4-E812E100281F}" dt="2018-11-08T17:53:49.821" v="171" actId="1038"/>
          <ac:spMkLst>
            <pc:docMk/>
            <pc:sldMk cId="3524991120" sldId="470"/>
            <ac:spMk id="4" creationId="{C0B7D59C-5D46-4959-8AE3-88194B664312}"/>
          </ac:spMkLst>
        </pc:spChg>
        <pc:spChg chg="mod">
          <ac:chgData name="Keville, Jocklynn M" userId="4df0de5b-ba41-430d-852e-cda943e58c9b" providerId="ADAL" clId="{33980C2E-D4B7-492D-A1E4-E812E100281F}" dt="2018-11-08T17:28:27.254" v="2" actId="1076"/>
          <ac:spMkLst>
            <pc:docMk/>
            <pc:sldMk cId="3524991120" sldId="470"/>
            <ac:spMk id="9" creationId="{515F7CB9-6229-4A8C-AAC9-7170DB5A45F6}"/>
          </ac:spMkLst>
        </pc:spChg>
        <pc:spChg chg="mod">
          <ac:chgData name="Keville, Jocklynn M" userId="4df0de5b-ba41-430d-852e-cda943e58c9b" providerId="ADAL" clId="{33980C2E-D4B7-492D-A1E4-E812E100281F}" dt="2018-11-08T17:28:41.412" v="5" actId="122"/>
          <ac:spMkLst>
            <pc:docMk/>
            <pc:sldMk cId="3524991120" sldId="470"/>
            <ac:spMk id="21" creationId="{65231826-BB96-455F-AC22-17BC97911574}"/>
          </ac:spMkLst>
        </pc:spChg>
        <pc:spChg chg="mod">
          <ac:chgData name="Keville, Jocklynn M" userId="4df0de5b-ba41-430d-852e-cda943e58c9b" providerId="ADAL" clId="{33980C2E-D4B7-492D-A1E4-E812E100281F}" dt="2018-11-08T17:52:28.015" v="87" actId="122"/>
          <ac:spMkLst>
            <pc:docMk/>
            <pc:sldMk cId="3524991120" sldId="470"/>
            <ac:spMk id="26" creationId="{B7301CD4-E709-4C16-B3FE-6A7AFF575746}"/>
          </ac:spMkLst>
        </pc:spChg>
        <pc:spChg chg="mod">
          <ac:chgData name="Keville, Jocklynn M" userId="4df0de5b-ba41-430d-852e-cda943e58c9b" providerId="ADAL" clId="{33980C2E-D4B7-492D-A1E4-E812E100281F}" dt="2018-11-08T17:45:24.933" v="22" actId="20577"/>
          <ac:spMkLst>
            <pc:docMk/>
            <pc:sldMk cId="3524991120" sldId="470"/>
            <ac:spMk id="27" creationId="{B0BD47DA-032A-4465-93D4-7563E376CEE6}"/>
          </ac:spMkLst>
        </pc:spChg>
        <pc:spChg chg="mod">
          <ac:chgData name="Keville, Jocklynn M" userId="4df0de5b-ba41-430d-852e-cda943e58c9b" providerId="ADAL" clId="{33980C2E-D4B7-492D-A1E4-E812E100281F}" dt="2018-11-08T17:53:19.005" v="99" actId="20577"/>
          <ac:spMkLst>
            <pc:docMk/>
            <pc:sldMk cId="3524991120" sldId="470"/>
            <ac:spMk id="28" creationId="{D513F5EC-E81D-4EF0-B184-94DF06E314A1}"/>
          </ac:spMkLst>
        </pc:spChg>
        <pc:picChg chg="mod">
          <ac:chgData name="Keville, Jocklynn M" userId="4df0de5b-ba41-430d-852e-cda943e58c9b" providerId="ADAL" clId="{33980C2E-D4B7-492D-A1E4-E812E100281F}" dt="2018-11-08T17:28:50.789" v="6" actId="1038"/>
          <ac:picMkLst>
            <pc:docMk/>
            <pc:sldMk cId="3524991120" sldId="470"/>
            <ac:picMk id="14" creationId="{D8EFA0D2-59BA-43D9-9739-2BAD4CE94B42}"/>
          </ac:picMkLst>
        </pc:picChg>
      </pc:sldChg>
      <pc:sldChg chg="add">
        <pc:chgData name="Keville, Jocklynn M" userId="4df0de5b-ba41-430d-852e-cda943e58c9b" providerId="ADAL" clId="{33980C2E-D4B7-492D-A1E4-E812E100281F}" dt="2018-11-08T18:14:27.867" v="252"/>
        <pc:sldMkLst>
          <pc:docMk/>
          <pc:sldMk cId="2158448711" sldId="471"/>
        </pc:sldMkLst>
      </pc:sldChg>
      <pc:sldChg chg="modSp add ord">
        <pc:chgData name="Keville, Jocklynn M" userId="4df0de5b-ba41-430d-852e-cda943e58c9b" providerId="ADAL" clId="{33980C2E-D4B7-492D-A1E4-E812E100281F}" dt="2018-11-08T19:08:24.401" v="1431"/>
        <pc:sldMkLst>
          <pc:docMk/>
          <pc:sldMk cId="1544709287" sldId="474"/>
        </pc:sldMkLst>
        <pc:spChg chg="mod">
          <ac:chgData name="Keville, Jocklynn M" userId="4df0de5b-ba41-430d-852e-cda943e58c9b" providerId="ADAL" clId="{33980C2E-D4B7-492D-A1E4-E812E100281F}" dt="2018-11-08T18:18:58.683" v="257" actId="1036"/>
          <ac:spMkLst>
            <pc:docMk/>
            <pc:sldMk cId="1544709287" sldId="474"/>
            <ac:spMk id="8" creationId="{86A50FB9-C00C-4E4D-A9FF-8311A977A42D}"/>
          </ac:spMkLst>
        </pc:spChg>
        <pc:spChg chg="mod">
          <ac:chgData name="Keville, Jocklynn M" userId="4df0de5b-ba41-430d-852e-cda943e58c9b" providerId="ADAL" clId="{33980C2E-D4B7-492D-A1E4-E812E100281F}" dt="2018-11-08T18:18:58.683" v="257" actId="1036"/>
          <ac:spMkLst>
            <pc:docMk/>
            <pc:sldMk cId="1544709287" sldId="474"/>
            <ac:spMk id="9" creationId="{39BB17BA-3457-43FB-9DE5-4E4204CE87F5}"/>
          </ac:spMkLst>
        </pc:spChg>
      </pc:sldChg>
      <pc:sldChg chg="add">
        <pc:chgData name="Keville, Jocklynn M" userId="4df0de5b-ba41-430d-852e-cda943e58c9b" providerId="ADAL" clId="{33980C2E-D4B7-492D-A1E4-E812E100281F}" dt="2018-11-08T19:10:00.928" v="1432"/>
        <pc:sldMkLst>
          <pc:docMk/>
          <pc:sldMk cId="2299433043" sldId="476"/>
        </pc:sldMkLst>
      </pc:sldChg>
      <pc:sldChg chg="add modNotesTx">
        <pc:chgData name="Keville, Jocklynn M" userId="4df0de5b-ba41-430d-852e-cda943e58c9b" providerId="ADAL" clId="{33980C2E-D4B7-492D-A1E4-E812E100281F}" dt="2018-11-08T23:15:49.292" v="3180" actId="20577"/>
        <pc:sldMkLst>
          <pc:docMk/>
          <pc:sldMk cId="229889171" sldId="478"/>
        </pc:sldMkLst>
      </pc:sldChg>
      <pc:sldChg chg="modSp add del">
        <pc:chgData name="Keville, Jocklynn M" userId="4df0de5b-ba41-430d-852e-cda943e58c9b" providerId="ADAL" clId="{33980C2E-D4B7-492D-A1E4-E812E100281F}" dt="2018-11-08T19:01:21.791" v="1347" actId="2696"/>
        <pc:sldMkLst>
          <pc:docMk/>
          <pc:sldMk cId="4190676170" sldId="481"/>
        </pc:sldMkLst>
        <pc:spChg chg="mod">
          <ac:chgData name="Keville, Jocklynn M" userId="4df0de5b-ba41-430d-852e-cda943e58c9b" providerId="ADAL" clId="{33980C2E-D4B7-492D-A1E4-E812E100281F}" dt="2018-11-08T18:20:37.029" v="258" actId="1036"/>
          <ac:spMkLst>
            <pc:docMk/>
            <pc:sldMk cId="4190676170" sldId="481"/>
            <ac:spMk id="13" creationId="{8FB87E14-17BC-4B4D-8C47-E62ED02CF852}"/>
          </ac:spMkLst>
        </pc:spChg>
      </pc:sldChg>
      <pc:sldChg chg="addSp delSp modSp add modNotesTx">
        <pc:chgData name="Keville, Jocklynn M" userId="4df0de5b-ba41-430d-852e-cda943e58c9b" providerId="ADAL" clId="{33980C2E-D4B7-492D-A1E4-E812E100281F}" dt="2018-11-08T19:06:36.154" v="1430" actId="20577"/>
        <pc:sldMkLst>
          <pc:docMk/>
          <pc:sldMk cId="2893569373" sldId="482"/>
        </pc:sldMkLst>
        <pc:spChg chg="add del mod">
          <ac:chgData name="Keville, Jocklynn M" userId="4df0de5b-ba41-430d-852e-cda943e58c9b" providerId="ADAL" clId="{33980C2E-D4B7-492D-A1E4-E812E100281F}" dt="2018-11-08T19:05:51.555" v="1371" actId="113"/>
          <ac:spMkLst>
            <pc:docMk/>
            <pc:sldMk cId="2893569373" sldId="482"/>
            <ac:spMk id="3" creationId="{00F85E06-6ABD-4637-8BFB-792BC727FBA6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4" creationId="{3177A817-6106-4B93-B521-B178F6C02FCA}"/>
          </ac:spMkLst>
        </pc:spChg>
        <pc:spChg chg="mod">
          <ac:chgData name="Keville, Jocklynn M" userId="4df0de5b-ba41-430d-852e-cda943e58c9b" providerId="ADAL" clId="{33980C2E-D4B7-492D-A1E4-E812E100281F}" dt="2018-11-08T19:04:32.827" v="1356" actId="207"/>
          <ac:spMkLst>
            <pc:docMk/>
            <pc:sldMk cId="2893569373" sldId="482"/>
            <ac:spMk id="5" creationId="{D7980F05-11FD-4B7B-BFAD-F78327EB12D5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6" creationId="{0C0B2C82-CD19-4682-8958-33BFC4E1CDFE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7" creationId="{E3CC9A1D-42C6-4AAE-9E93-4227B714C829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8" creationId="{4EB7FED6-A49F-499C-AA29-1B9B888159CE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9" creationId="{6B9EBEE3-CAD7-4970-A2E6-771AE937003D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10" creationId="{69ED33A7-3164-43A5-A2FA-1BF51B86E4B6}"/>
          </ac:spMkLst>
        </pc:spChg>
        <pc:spChg chg="del mod">
          <ac:chgData name="Keville, Jocklynn M" userId="4df0de5b-ba41-430d-852e-cda943e58c9b" providerId="ADAL" clId="{33980C2E-D4B7-492D-A1E4-E812E100281F}" dt="2018-11-08T19:01:00.961" v="1321" actId="478"/>
          <ac:spMkLst>
            <pc:docMk/>
            <pc:sldMk cId="2893569373" sldId="482"/>
            <ac:spMk id="11" creationId="{B3E43969-367C-4167-9682-C6A102E0C9DC}"/>
          </ac:spMkLst>
        </pc:spChg>
        <pc:spChg chg="add del mod">
          <ac:chgData name="Keville, Jocklynn M" userId="4df0de5b-ba41-430d-852e-cda943e58c9b" providerId="ADAL" clId="{33980C2E-D4B7-492D-A1E4-E812E100281F}" dt="2018-11-08T18:38:52.235" v="799" actId="478"/>
          <ac:spMkLst>
            <pc:docMk/>
            <pc:sldMk cId="2893569373" sldId="482"/>
            <ac:spMk id="14" creationId="{3AB28F64-4DEC-4D57-807E-0EAFC5FFF14F}"/>
          </ac:spMkLst>
        </pc:spChg>
        <pc:spChg chg="add mod">
          <ac:chgData name="Keville, Jocklynn M" userId="4df0de5b-ba41-430d-852e-cda943e58c9b" providerId="ADAL" clId="{33980C2E-D4B7-492D-A1E4-E812E100281F}" dt="2018-11-08T19:05:24.458" v="1358" actId="113"/>
          <ac:spMkLst>
            <pc:docMk/>
            <pc:sldMk cId="2893569373" sldId="482"/>
            <ac:spMk id="15" creationId="{BB9401D8-89A8-436B-BE9D-FC4663120A7F}"/>
          </ac:spMkLst>
        </pc:spChg>
        <pc:spChg chg="add del mod">
          <ac:chgData name="Keville, Jocklynn M" userId="4df0de5b-ba41-430d-852e-cda943e58c9b" providerId="ADAL" clId="{33980C2E-D4B7-492D-A1E4-E812E100281F}" dt="2018-11-08T18:28:00.928" v="397" actId="478"/>
          <ac:spMkLst>
            <pc:docMk/>
            <pc:sldMk cId="2893569373" sldId="482"/>
            <ac:spMk id="16" creationId="{2056F757-6F9C-4222-B87C-8A2988279DB8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17" creationId="{BA778430-106B-4CAC-8A44-79E2B3E2DE24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18" creationId="{B1F40C09-134B-420C-BBC3-2ED5EFF504D9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19" creationId="{7B73179E-3D05-42E4-8262-4E6667DEFCC9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20" creationId="{1B6DF148-B287-4EFC-BB3A-CA250B4051FF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21" creationId="{86A6F945-30E8-4E4F-8A53-07FC79310F41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22" creationId="{4141B305-69EC-4F44-8AE5-790A4FB86D4B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23" creationId="{4ECCADE1-B0A0-463C-A8F0-EC88CED0653E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24" creationId="{93829C24-50DD-47AD-BCA1-DD2DCF027AEF}"/>
          </ac:spMkLst>
        </pc:spChg>
        <pc:spChg chg="add mod">
          <ac:chgData name="Keville, Jocklynn M" userId="4df0de5b-ba41-430d-852e-cda943e58c9b" providerId="ADAL" clId="{33980C2E-D4B7-492D-A1E4-E812E100281F}" dt="2018-11-08T19:05:49.008" v="1370" actId="113"/>
          <ac:spMkLst>
            <pc:docMk/>
            <pc:sldMk cId="2893569373" sldId="482"/>
            <ac:spMk id="25" creationId="{66E2F49E-29ED-49F9-9F24-0240BADE02A2}"/>
          </ac:spMkLst>
        </pc:spChg>
        <pc:spChg chg="add mod">
          <ac:chgData name="Keville, Jocklynn M" userId="4df0de5b-ba41-430d-852e-cda943e58c9b" providerId="ADAL" clId="{33980C2E-D4B7-492D-A1E4-E812E100281F}" dt="2018-11-08T19:03:53.306" v="1355" actId="208"/>
          <ac:spMkLst>
            <pc:docMk/>
            <pc:sldMk cId="2893569373" sldId="482"/>
            <ac:spMk id="26" creationId="{EF8BB58A-2B64-4336-9AF3-4AD7BBE80B4B}"/>
          </ac:spMkLst>
        </pc:spChg>
        <pc:spChg chg="add mod">
          <ac:chgData name="Keville, Jocklynn M" userId="4df0de5b-ba41-430d-852e-cda943e58c9b" providerId="ADAL" clId="{33980C2E-D4B7-492D-A1E4-E812E100281F}" dt="2018-11-08T19:05:29.412" v="1359" actId="113"/>
          <ac:spMkLst>
            <pc:docMk/>
            <pc:sldMk cId="2893569373" sldId="482"/>
            <ac:spMk id="27" creationId="{FB92289A-D089-4CDB-B09A-0626DF79C31C}"/>
          </ac:spMkLst>
        </pc:spChg>
        <pc:spChg chg="add mod">
          <ac:chgData name="Keville, Jocklynn M" userId="4df0de5b-ba41-430d-852e-cda943e58c9b" providerId="ADAL" clId="{33980C2E-D4B7-492D-A1E4-E812E100281F}" dt="2018-11-08T19:03:53.306" v="1355" actId="208"/>
          <ac:spMkLst>
            <pc:docMk/>
            <pc:sldMk cId="2893569373" sldId="482"/>
            <ac:spMk id="28" creationId="{9650D21B-1C0C-41CC-890D-1A496C28B7F5}"/>
          </ac:spMkLst>
        </pc:spChg>
        <pc:spChg chg="add mod">
          <ac:chgData name="Keville, Jocklynn M" userId="4df0de5b-ba41-430d-852e-cda943e58c9b" providerId="ADAL" clId="{33980C2E-D4B7-492D-A1E4-E812E100281F}" dt="2018-11-08T19:03:53.306" v="1355" actId="208"/>
          <ac:spMkLst>
            <pc:docMk/>
            <pc:sldMk cId="2893569373" sldId="482"/>
            <ac:spMk id="29" creationId="{57B54F31-04D6-4B32-BA76-EAFCC7287058}"/>
          </ac:spMkLst>
        </pc:spChg>
        <pc:spChg chg="add mod">
          <ac:chgData name="Keville, Jocklynn M" userId="4df0de5b-ba41-430d-852e-cda943e58c9b" providerId="ADAL" clId="{33980C2E-D4B7-492D-A1E4-E812E100281F}" dt="2018-11-08T19:03:30.272" v="1354" actId="207"/>
          <ac:spMkLst>
            <pc:docMk/>
            <pc:sldMk cId="2893569373" sldId="482"/>
            <ac:spMk id="30" creationId="{D511D442-677E-42BB-84C6-D74D41ACDDF6}"/>
          </ac:spMkLst>
        </pc:spChg>
        <pc:spChg chg="add mod">
          <ac:chgData name="Keville, Jocklynn M" userId="4df0de5b-ba41-430d-852e-cda943e58c9b" providerId="ADAL" clId="{33980C2E-D4B7-492D-A1E4-E812E100281F}" dt="2018-11-08T19:03:53.306" v="1355" actId="208"/>
          <ac:spMkLst>
            <pc:docMk/>
            <pc:sldMk cId="2893569373" sldId="482"/>
            <ac:spMk id="31" creationId="{1A3CBF69-FC25-4F4F-A7DB-FEF8C88076BF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32" creationId="{310C297B-51DE-478A-862F-8979720AD32D}"/>
          </ac:spMkLst>
        </pc:spChg>
        <pc:spChg chg="add mod">
          <ac:chgData name="Keville, Jocklynn M" userId="4df0de5b-ba41-430d-852e-cda943e58c9b" providerId="ADAL" clId="{33980C2E-D4B7-492D-A1E4-E812E100281F}" dt="2018-11-08T19:03:30.272" v="1354" actId="207"/>
          <ac:spMkLst>
            <pc:docMk/>
            <pc:sldMk cId="2893569373" sldId="482"/>
            <ac:spMk id="33" creationId="{A23D251F-CF7E-48FB-9329-1ADD191B7842}"/>
          </ac:spMkLst>
        </pc:spChg>
        <pc:spChg chg="add mod">
          <ac:chgData name="Keville, Jocklynn M" userId="4df0de5b-ba41-430d-852e-cda943e58c9b" providerId="ADAL" clId="{33980C2E-D4B7-492D-A1E4-E812E100281F}" dt="2018-11-08T19:01:12.665" v="1346" actId="1038"/>
          <ac:spMkLst>
            <pc:docMk/>
            <pc:sldMk cId="2893569373" sldId="482"/>
            <ac:spMk id="34" creationId="{DB0F60A4-8F71-413F-971C-B9250FC897C6}"/>
          </ac:spMkLst>
        </pc:spChg>
        <pc:spChg chg="add mod">
          <ac:chgData name="Keville, Jocklynn M" userId="4df0de5b-ba41-430d-852e-cda943e58c9b" providerId="ADAL" clId="{33980C2E-D4B7-492D-A1E4-E812E100281F}" dt="2018-11-08T19:03:17.849" v="1353" actId="207"/>
          <ac:spMkLst>
            <pc:docMk/>
            <pc:sldMk cId="2893569373" sldId="482"/>
            <ac:spMk id="35" creationId="{43DBF6FD-62FA-4BB8-8604-27A01E8377B1}"/>
          </ac:spMkLst>
        </pc:spChg>
      </pc:sldChg>
      <pc:sldChg chg="addSp delSp modSp add">
        <pc:chgData name="Keville, Jocklynn M" userId="4df0de5b-ba41-430d-852e-cda943e58c9b" providerId="ADAL" clId="{33980C2E-D4B7-492D-A1E4-E812E100281F}" dt="2018-11-08T19:47:53.513" v="2091" actId="1037"/>
        <pc:sldMkLst>
          <pc:docMk/>
          <pc:sldMk cId="170483984" sldId="483"/>
        </pc:sldMkLst>
        <pc:spChg chg="mod">
          <ac:chgData name="Keville, Jocklynn M" userId="4df0de5b-ba41-430d-852e-cda943e58c9b" providerId="ADAL" clId="{33980C2E-D4B7-492D-A1E4-E812E100281F}" dt="2018-11-08T19:47:14.621" v="2021" actId="5793"/>
          <ac:spMkLst>
            <pc:docMk/>
            <pc:sldMk cId="170483984" sldId="483"/>
            <ac:spMk id="2" creationId="{6D261B18-98EE-414E-9224-62524259B562}"/>
          </ac:spMkLst>
        </pc:spChg>
        <pc:spChg chg="del">
          <ac:chgData name="Keville, Jocklynn M" userId="4df0de5b-ba41-430d-852e-cda943e58c9b" providerId="ADAL" clId="{33980C2E-D4B7-492D-A1E4-E812E100281F}" dt="2018-11-08T19:38:01.436" v="1719" actId="931"/>
          <ac:spMkLst>
            <pc:docMk/>
            <pc:sldMk cId="170483984" sldId="483"/>
            <ac:spMk id="3" creationId="{68E1D285-9012-400D-AA7F-5C91E924657C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6" creationId="{4C5B7556-8D9D-4397-BD6F-186727E15ACA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7" creationId="{EA719389-B0B8-4AF3-825E-3E31492D074B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8" creationId="{6F0E7695-FE2B-47CC-A780-A689C3254CAE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9" creationId="{3F3B2EC4-4ABF-4B02-B1D6-C70B32EED609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10" creationId="{29BE35C6-CBCD-4910-B4D7-F6D375AE1CC8}"/>
          </ac:spMkLst>
        </pc:spChg>
        <pc:spChg chg="add mod">
          <ac:chgData name="Keville, Jocklynn M" userId="4df0de5b-ba41-430d-852e-cda943e58c9b" providerId="ADAL" clId="{33980C2E-D4B7-492D-A1E4-E812E100281F}" dt="2018-11-08T19:47:53.513" v="2091" actId="1037"/>
          <ac:spMkLst>
            <pc:docMk/>
            <pc:sldMk cId="170483984" sldId="483"/>
            <ac:spMk id="11" creationId="{E80D4F2E-CD16-4485-BDE4-BC6C564026B9}"/>
          </ac:spMkLst>
        </pc:spChg>
        <pc:spChg chg="add mod">
          <ac:chgData name="Keville, Jocklynn M" userId="4df0de5b-ba41-430d-852e-cda943e58c9b" providerId="ADAL" clId="{33980C2E-D4B7-492D-A1E4-E812E100281F}" dt="2018-11-08T19:47:43.184" v="2066" actId="1038"/>
          <ac:spMkLst>
            <pc:docMk/>
            <pc:sldMk cId="170483984" sldId="483"/>
            <ac:spMk id="12" creationId="{8D1F37FD-D633-4C8C-8ECC-CB2D626604D4}"/>
          </ac:spMkLst>
        </pc:spChg>
        <pc:picChg chg="add mod modCrop">
          <ac:chgData name="Keville, Jocklynn M" userId="4df0de5b-ba41-430d-852e-cda943e58c9b" providerId="ADAL" clId="{33980C2E-D4B7-492D-A1E4-E812E100281F}" dt="2018-11-08T19:47:43.184" v="2066" actId="1038"/>
          <ac:picMkLst>
            <pc:docMk/>
            <pc:sldMk cId="170483984" sldId="483"/>
            <ac:picMk id="5" creationId="{033FC985-E808-4485-BFDC-3C47926F12D0}"/>
          </ac:picMkLst>
        </pc:picChg>
      </pc:sldChg>
      <pc:sldChg chg="modSp add">
        <pc:chgData name="Keville, Jocklynn M" userId="4df0de5b-ba41-430d-852e-cda943e58c9b" providerId="ADAL" clId="{33980C2E-D4B7-492D-A1E4-E812E100281F}" dt="2018-11-08T20:48:55.777" v="2460" actId="1037"/>
        <pc:sldMkLst>
          <pc:docMk/>
          <pc:sldMk cId="3542069003" sldId="484"/>
        </pc:sldMkLst>
        <pc:spChg chg="mod">
          <ac:chgData name="Keville, Jocklynn M" userId="4df0de5b-ba41-430d-852e-cda943e58c9b" providerId="ADAL" clId="{33980C2E-D4B7-492D-A1E4-E812E100281F}" dt="2018-11-08T20:40:54.311" v="2181" actId="20577"/>
          <ac:spMkLst>
            <pc:docMk/>
            <pc:sldMk cId="3542069003" sldId="484"/>
            <ac:spMk id="2" creationId="{95045C13-50D4-4712-B883-383EC1595F0F}"/>
          </ac:spMkLst>
        </pc:spChg>
        <pc:spChg chg="mod">
          <ac:chgData name="Keville, Jocklynn M" userId="4df0de5b-ba41-430d-852e-cda943e58c9b" providerId="ADAL" clId="{33980C2E-D4B7-492D-A1E4-E812E100281F}" dt="2018-11-08T20:48:55.777" v="2460" actId="1037"/>
          <ac:spMkLst>
            <pc:docMk/>
            <pc:sldMk cId="3542069003" sldId="484"/>
            <ac:spMk id="3" creationId="{084CF9D3-25CE-4515-B1C3-434BFD2B8520}"/>
          </ac:spMkLst>
        </pc:spChg>
        <pc:spChg chg="mod">
          <ac:chgData name="Keville, Jocklynn M" userId="4df0de5b-ba41-430d-852e-cda943e58c9b" providerId="ADAL" clId="{33980C2E-D4B7-492D-A1E4-E812E100281F}" dt="2018-11-08T20:48:46.905" v="2449" actId="1038"/>
          <ac:spMkLst>
            <pc:docMk/>
            <pc:sldMk cId="3542069003" sldId="484"/>
            <ac:spMk id="4" creationId="{15A05F9E-EFB1-421C-AF37-09785EF558F7}"/>
          </ac:spMkLst>
        </pc:spChg>
      </pc:sldChg>
      <pc:sldChg chg="addSp delSp modSp add">
        <pc:chgData name="Keville, Jocklynn M" userId="4df0de5b-ba41-430d-852e-cda943e58c9b" providerId="ADAL" clId="{33980C2E-D4B7-492D-A1E4-E812E100281F}" dt="2018-11-08T21:34:10.638" v="2765" actId="113"/>
        <pc:sldMkLst>
          <pc:docMk/>
          <pc:sldMk cId="2401211238" sldId="485"/>
        </pc:sldMkLst>
        <pc:spChg chg="add del mod">
          <ac:chgData name="Keville, Jocklynn M" userId="4df0de5b-ba41-430d-852e-cda943e58c9b" providerId="ADAL" clId="{33980C2E-D4B7-492D-A1E4-E812E100281F}" dt="2018-11-08T21:24:19.400" v="2483" actId="478"/>
          <ac:spMkLst>
            <pc:docMk/>
            <pc:sldMk cId="2401211238" sldId="485"/>
            <ac:spMk id="3" creationId="{9C359EE7-0688-4211-AF19-1B138B0FAED2}"/>
          </ac:spMkLst>
        </pc:spChg>
        <pc:spChg chg="del mod">
          <ac:chgData name="Keville, Jocklynn M" userId="4df0de5b-ba41-430d-852e-cda943e58c9b" providerId="ADAL" clId="{33980C2E-D4B7-492D-A1E4-E812E100281F}" dt="2018-11-08T21:24:13.117" v="2482" actId="478"/>
          <ac:spMkLst>
            <pc:docMk/>
            <pc:sldMk cId="2401211238" sldId="485"/>
            <ac:spMk id="5" creationId="{ECA20000-B275-475B-81FD-505EE5515ACA}"/>
          </ac:spMkLst>
        </pc:spChg>
        <pc:spChg chg="del">
          <ac:chgData name="Keville, Jocklynn M" userId="4df0de5b-ba41-430d-852e-cda943e58c9b" providerId="ADAL" clId="{33980C2E-D4B7-492D-A1E4-E812E100281F}" dt="2018-11-08T21:20:46.047" v="2465" actId="478"/>
          <ac:spMkLst>
            <pc:docMk/>
            <pc:sldMk cId="2401211238" sldId="485"/>
            <ac:spMk id="9" creationId="{515F7CB9-6229-4A8C-AAC9-7170DB5A45F6}"/>
          </ac:spMkLst>
        </pc:spChg>
        <pc:spChg chg="del">
          <ac:chgData name="Keville, Jocklynn M" userId="4df0de5b-ba41-430d-852e-cda943e58c9b" providerId="ADAL" clId="{33980C2E-D4B7-492D-A1E4-E812E100281F}" dt="2018-11-08T21:20:35.968" v="2462" actId="478"/>
          <ac:spMkLst>
            <pc:docMk/>
            <pc:sldMk cId="2401211238" sldId="485"/>
            <ac:spMk id="15" creationId="{DA0E9701-C741-4409-8244-D395932F4025}"/>
          </ac:spMkLst>
        </pc:spChg>
        <pc:spChg chg="add mod">
          <ac:chgData name="Keville, Jocklynn M" userId="4df0de5b-ba41-430d-852e-cda943e58c9b" providerId="ADAL" clId="{33980C2E-D4B7-492D-A1E4-E812E100281F}" dt="2018-11-08T21:34:10.638" v="2765" actId="113"/>
          <ac:spMkLst>
            <pc:docMk/>
            <pc:sldMk cId="2401211238" sldId="485"/>
            <ac:spMk id="16" creationId="{1B074817-4352-4B12-9CE1-4D9448D0D71B}"/>
          </ac:spMkLst>
        </pc:spChg>
        <pc:spChg chg="del mod">
          <ac:chgData name="Keville, Jocklynn M" userId="4df0de5b-ba41-430d-852e-cda943e58c9b" providerId="ADAL" clId="{33980C2E-D4B7-492D-A1E4-E812E100281F}" dt="2018-11-08T21:20:42.406" v="2464" actId="478"/>
          <ac:spMkLst>
            <pc:docMk/>
            <pc:sldMk cId="2401211238" sldId="485"/>
            <ac:spMk id="21" creationId="{65231826-BB96-455F-AC22-17BC97911574}"/>
          </ac:spMkLst>
        </pc:spChg>
        <pc:spChg chg="del mod">
          <ac:chgData name="Keville, Jocklynn M" userId="4df0de5b-ba41-430d-852e-cda943e58c9b" providerId="ADAL" clId="{33980C2E-D4B7-492D-A1E4-E812E100281F}" dt="2018-11-08T21:23:51.100" v="2479" actId="478"/>
          <ac:spMkLst>
            <pc:docMk/>
            <pc:sldMk cId="2401211238" sldId="485"/>
            <ac:spMk id="26" creationId="{B7301CD4-E709-4C16-B3FE-6A7AFF575746}"/>
          </ac:spMkLst>
        </pc:spChg>
        <pc:spChg chg="mod">
          <ac:chgData name="Keville, Jocklynn M" userId="4df0de5b-ba41-430d-852e-cda943e58c9b" providerId="ADAL" clId="{33980C2E-D4B7-492D-A1E4-E812E100281F}" dt="2018-11-08T21:32:45.534" v="2757" actId="403"/>
          <ac:spMkLst>
            <pc:docMk/>
            <pc:sldMk cId="2401211238" sldId="485"/>
            <ac:spMk id="27" creationId="{B0BD47DA-032A-4465-93D4-7563E376CEE6}"/>
          </ac:spMkLst>
        </pc:spChg>
        <pc:spChg chg="mod">
          <ac:chgData name="Keville, Jocklynn M" userId="4df0de5b-ba41-430d-852e-cda943e58c9b" providerId="ADAL" clId="{33980C2E-D4B7-492D-A1E4-E812E100281F}" dt="2018-11-08T21:33:48.416" v="2761" actId="122"/>
          <ac:spMkLst>
            <pc:docMk/>
            <pc:sldMk cId="2401211238" sldId="485"/>
            <ac:spMk id="28" creationId="{D513F5EC-E81D-4EF0-B184-94DF06E314A1}"/>
          </ac:spMkLst>
        </pc:spChg>
        <pc:picChg chg="mod">
          <ac:chgData name="Keville, Jocklynn M" userId="4df0de5b-ba41-430d-852e-cda943e58c9b" providerId="ADAL" clId="{33980C2E-D4B7-492D-A1E4-E812E100281F}" dt="2018-11-08T21:26:08.287" v="2484" actId="1076"/>
          <ac:picMkLst>
            <pc:docMk/>
            <pc:sldMk cId="2401211238" sldId="485"/>
            <ac:picMk id="8" creationId="{1B0E8C09-646E-4E32-A5D2-8A06B8A4F48D}"/>
          </ac:picMkLst>
        </pc:picChg>
        <pc:picChg chg="mod">
          <ac:chgData name="Keville, Jocklynn M" userId="4df0de5b-ba41-430d-852e-cda943e58c9b" providerId="ADAL" clId="{33980C2E-D4B7-492D-A1E4-E812E100281F}" dt="2018-11-08T21:26:27.571" v="2488" actId="1037"/>
          <ac:picMkLst>
            <pc:docMk/>
            <pc:sldMk cId="2401211238" sldId="485"/>
            <ac:picMk id="14" creationId="{D8EFA0D2-59BA-43D9-9739-2BAD4CE94B42}"/>
          </ac:picMkLst>
        </pc:picChg>
        <pc:picChg chg="mod">
          <ac:chgData name="Keville, Jocklynn M" userId="4df0de5b-ba41-430d-852e-cda943e58c9b" providerId="ADAL" clId="{33980C2E-D4B7-492D-A1E4-E812E100281F}" dt="2018-11-08T21:26:20.148" v="2485" actId="14100"/>
          <ac:picMkLst>
            <pc:docMk/>
            <pc:sldMk cId="2401211238" sldId="485"/>
            <ac:picMk id="17" creationId="{6393C949-B6AD-4098-A8AC-A41DF26E981C}"/>
          </ac:picMkLst>
        </pc:picChg>
      </pc:sldChg>
      <pc:sldChg chg="addSp delSp modSp add ord">
        <pc:chgData name="Keville, Jocklynn M" userId="4df0de5b-ba41-430d-852e-cda943e58c9b" providerId="ADAL" clId="{33980C2E-D4B7-492D-A1E4-E812E100281F}" dt="2018-11-08T22:52:20.786" v="2981" actId="1076"/>
        <pc:sldMkLst>
          <pc:docMk/>
          <pc:sldMk cId="3144812419" sldId="486"/>
        </pc:sldMkLst>
        <pc:spChg chg="mod">
          <ac:chgData name="Keville, Jocklynn M" userId="4df0de5b-ba41-430d-852e-cda943e58c9b" providerId="ADAL" clId="{33980C2E-D4B7-492D-A1E4-E812E100281F}" dt="2018-11-08T22:33:32.391" v="2818" actId="14100"/>
          <ac:spMkLst>
            <pc:docMk/>
            <pc:sldMk cId="3144812419" sldId="486"/>
            <ac:spMk id="2" creationId="{1F21937D-3876-4590-B083-662A39B03DBD}"/>
          </ac:spMkLst>
        </pc:spChg>
        <pc:spChg chg="add del mod">
          <ac:chgData name="Keville, Jocklynn M" userId="4df0de5b-ba41-430d-852e-cda943e58c9b" providerId="ADAL" clId="{33980C2E-D4B7-492D-A1E4-E812E100281F}" dt="2018-11-08T22:46:26.256" v="2956" actId="207"/>
          <ac:spMkLst>
            <pc:docMk/>
            <pc:sldMk cId="3144812419" sldId="486"/>
            <ac:spMk id="3" creationId="{67159373-01D8-4490-B0BF-1C7B594945DC}"/>
          </ac:spMkLst>
        </pc:spChg>
        <pc:spChg chg="add del mod">
          <ac:chgData name="Keville, Jocklynn M" userId="4df0de5b-ba41-430d-852e-cda943e58c9b" providerId="ADAL" clId="{33980C2E-D4B7-492D-A1E4-E812E100281F}" dt="2018-11-08T22:44:23" v="2932" actId="478"/>
          <ac:spMkLst>
            <pc:docMk/>
            <pc:sldMk cId="3144812419" sldId="486"/>
            <ac:spMk id="10" creationId="{D2E5677A-1805-4BDE-8BDC-86480B2BE444}"/>
          </ac:spMkLst>
        </pc:spChg>
        <pc:spChg chg="add del mod">
          <ac:chgData name="Keville, Jocklynn M" userId="4df0de5b-ba41-430d-852e-cda943e58c9b" providerId="ADAL" clId="{33980C2E-D4B7-492D-A1E4-E812E100281F}" dt="2018-11-08T22:43:59.984" v="2920" actId="478"/>
          <ac:spMkLst>
            <pc:docMk/>
            <pc:sldMk cId="3144812419" sldId="486"/>
            <ac:spMk id="12" creationId="{F536EB2B-6A32-486D-A898-7FB77E765087}"/>
          </ac:spMkLst>
        </pc:spChg>
        <pc:spChg chg="add mod">
          <ac:chgData name="Keville, Jocklynn M" userId="4df0de5b-ba41-430d-852e-cda943e58c9b" providerId="ADAL" clId="{33980C2E-D4B7-492D-A1E4-E812E100281F}" dt="2018-11-08T22:52:20.786" v="2981" actId="1076"/>
          <ac:spMkLst>
            <pc:docMk/>
            <pc:sldMk cId="3144812419" sldId="486"/>
            <ac:spMk id="13" creationId="{1CB80E3A-712B-4293-8361-F0158792AB9E}"/>
          </ac:spMkLst>
        </pc:spChg>
        <pc:picChg chg="add del mod">
          <ac:chgData name="Keville, Jocklynn M" userId="4df0de5b-ba41-430d-852e-cda943e58c9b" providerId="ADAL" clId="{33980C2E-D4B7-492D-A1E4-E812E100281F}" dt="2018-11-08T22:44:17.424" v="2931" actId="478"/>
          <ac:picMkLst>
            <pc:docMk/>
            <pc:sldMk cId="3144812419" sldId="486"/>
            <ac:picMk id="5" creationId="{630897E6-9EE4-482C-AEEC-AAA87C6F1387}"/>
          </ac:picMkLst>
        </pc:picChg>
        <pc:picChg chg="add del mod">
          <ac:chgData name="Keville, Jocklynn M" userId="4df0de5b-ba41-430d-852e-cda943e58c9b" providerId="ADAL" clId="{33980C2E-D4B7-492D-A1E4-E812E100281F}" dt="2018-11-08T22:44:15.611" v="2930" actId="478"/>
          <ac:picMkLst>
            <pc:docMk/>
            <pc:sldMk cId="3144812419" sldId="486"/>
            <ac:picMk id="7" creationId="{0F5D87FE-4FEF-4BF6-9AA1-5916A83A98B4}"/>
          </ac:picMkLst>
        </pc:picChg>
        <pc:picChg chg="add del mod ord modCrop">
          <ac:chgData name="Keville, Jocklynn M" userId="4df0de5b-ba41-430d-852e-cda943e58c9b" providerId="ADAL" clId="{33980C2E-D4B7-492D-A1E4-E812E100281F}" dt="2018-11-08T22:46:52.178" v="2958" actId="732"/>
          <ac:picMkLst>
            <pc:docMk/>
            <pc:sldMk cId="3144812419" sldId="486"/>
            <ac:picMk id="9" creationId="{D6A3A391-3EED-4EAB-B5C1-8945DF7F37B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ANNFP019\users1\H4\H46642\Recent%20Docs\Housing%20Inventory\AHAR\2017%20volume%201\PD&amp;R%20Data%20on%20LA%20and%20West%20Coast%20(10.13.17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ANNFP019\users1\H4\H46642\Recent%20Docs\Housing%20Inventory\AHAR\2017%20volume%201\PD&amp;R%20Data%20on%20LA%20and%20West%20Coast%20(10.13.17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HLANNFP019\users1\H4\H46642\Recent%20Docs\Housing%20Inventory\National%20Data\PIT%20National%20Summary%20(2007-2017)%20Final%208.31.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4D-4E60-A4BD-35FFF654E2A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4D-4E60-A4BD-35FFF654E2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4D-4E60-A4BD-35FFF654E2A5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941-49FA-AD66-5240BE3B02C4}"/>
              </c:ext>
            </c:extLst>
          </c:dPt>
          <c:cat>
            <c:strRef>
              <c:f>Sheet1!$A$2:$A$5</c:f>
              <c:strCache>
                <c:ptCount val="4"/>
                <c:pt idx="0">
                  <c:v>Puerto Rico</c:v>
                </c:pt>
                <c:pt idx="1">
                  <c:v>Texas</c:v>
                </c:pt>
                <c:pt idx="2">
                  <c:v>Florida</c:v>
                </c:pt>
                <c:pt idx="3">
                  <c:v>U.S. Virgin Islands</c:v>
                </c:pt>
              </c:strCache>
            </c:strRef>
          </c:cat>
          <c:val>
            <c:numRef>
              <c:f>Sheet1!$B$2:$B$5</c:f>
              <c:numCache>
                <c:formatCode>"$"#,##0_);[Red]\("$"#,##0\)</c:formatCode>
                <c:ptCount val="4"/>
                <c:pt idx="0">
                  <c:v>1500000000</c:v>
                </c:pt>
                <c:pt idx="1">
                  <c:v>5000000000</c:v>
                </c:pt>
                <c:pt idx="2">
                  <c:v>616000000</c:v>
                </c:pt>
                <c:pt idx="3">
                  <c:v>242000000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4D-4E60-A4BD-35FFF654E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1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Current Allocation of $28 Billion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9B3-4059-A889-FEB03077E6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9B3-4059-A889-FEB03077E6A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B3-4059-A889-FEB03077E6AF}"/>
                </c:ext>
              </c:extLst>
            </c:dLbl>
            <c:dLbl>
              <c:idx val="1"/>
              <c:layout>
                <c:manualLayout>
                  <c:x val="2.3520491837054253E-2"/>
                  <c:y val="-0.5132670795040379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5D930C-D29D-49EC-BD92-79FF7507A14A}" type="CATEGORYNAME">
                      <a:rPr lang="en-US" smtClean="0">
                        <a:solidFill>
                          <a:srgbClr val="8064A2"/>
                        </a:solidFill>
                      </a:rPr>
                      <a:pPr>
                        <a:defRPr sz="2400">
                          <a:solidFill>
                            <a:schemeClr val="accent4"/>
                          </a:solidFill>
                        </a:defRPr>
                      </a:pPr>
                      <a:t>[CATEGORY NAME]</a:t>
                    </a:fld>
                    <a:endParaRPr lang="en-US" dirty="0">
                      <a:solidFill>
                        <a:srgbClr val="8064A2"/>
                      </a:solidFill>
                    </a:endParaRPr>
                  </a:p>
                  <a:p>
                    <a:pPr>
                      <a:defRPr sz="2400">
                        <a:solidFill>
                          <a:schemeClr val="accent4"/>
                        </a:solidFill>
                      </a:defRPr>
                    </a:pPr>
                    <a:r>
                      <a:rPr lang="en-US" sz="2400" b="1" dirty="0">
                        <a:solidFill>
                          <a:srgbClr val="8064A2"/>
                        </a:solidFill>
                      </a:rPr>
                      <a:t>2015-2017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25823393277097"/>
                      <c:h val="0.1452799115014168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9B3-4059-A889-FEB03077E6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Unmet Needs</c:v>
                </c:pt>
                <c:pt idx="1">
                  <c:v>Mitigation</c:v>
                </c:pt>
              </c:strCache>
            </c:strRef>
          </c:cat>
          <c:val>
            <c:numRef>
              <c:f>Sheet1!$B$2:$B$3</c:f>
              <c:numCache>
                <c:formatCode>"$"#,##0.00_);[Red]\("$"#,##0.00\)</c:formatCode>
                <c:ptCount val="2"/>
                <c:pt idx="0">
                  <c:v>12.1</c:v>
                </c:pt>
                <c:pt idx="1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B3-4059-A889-FEB03077E6A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Worst-Case Need (WCN)</a:t>
            </a:r>
            <a:r>
              <a:rPr lang="en-US" sz="2000" baseline="0" dirty="0"/>
              <a:t> </a:t>
            </a:r>
            <a:r>
              <a:rPr lang="en-US" sz="2000" dirty="0"/>
              <a:t>Compared to </a:t>
            </a:r>
          </a:p>
          <a:p>
            <a:pPr>
              <a:defRPr sz="2000"/>
            </a:pPr>
            <a:r>
              <a:rPr lang="en-US" sz="2000" dirty="0"/>
              <a:t>Available</a:t>
            </a:r>
            <a:r>
              <a:rPr lang="en-US" sz="2000" baseline="0" dirty="0"/>
              <a:t> Housing Assistance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'WCN - Regions'!$E$32:$E$33</c:f>
              <c:strCache>
                <c:ptCount val="2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Regions'!$E$34:$E$38</c:f>
              <c:numCache>
                <c:formatCode>General</c:formatCode>
                <c:ptCount val="5"/>
                <c:pt idx="0">
                  <c:v>40</c:v>
                </c:pt>
                <c:pt idx="1">
                  <c:v>37.299999999999997</c:v>
                </c:pt>
                <c:pt idx="2">
                  <c:v>43.7</c:v>
                </c:pt>
                <c:pt idx="3">
                  <c:v>50.4</c:v>
                </c:pt>
                <c:pt idx="4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D-427A-ACBB-7F6576F5DF15}"/>
            </c:ext>
          </c:extLst>
        </c:ser>
        <c:ser>
          <c:idx val="3"/>
          <c:order val="1"/>
          <c:tx>
            <c:strRef>
              <c:f>'WCN - Regions'!$F$32:$F$33</c:f>
              <c:strCache>
                <c:ptCount val="2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Regions'!$F$34:$F$38</c:f>
              <c:numCache>
                <c:formatCode>General</c:formatCode>
                <c:ptCount val="5"/>
                <c:pt idx="0">
                  <c:v>31.9</c:v>
                </c:pt>
                <c:pt idx="1">
                  <c:v>26.8</c:v>
                </c:pt>
                <c:pt idx="2">
                  <c:v>22.4</c:v>
                </c:pt>
                <c:pt idx="3">
                  <c:v>20.8</c:v>
                </c:pt>
                <c:pt idx="4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ED-427A-ACBB-7F6576F5D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9285448"/>
        <c:axId val="550743152"/>
      </c:lineChart>
      <c:catAx>
        <c:axId val="37928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50000"/>
              </a:lnSpc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43152"/>
        <c:crosses val="autoZero"/>
        <c:auto val="1"/>
        <c:lblAlgn val="ctr"/>
        <c:lblOffset val="100"/>
        <c:noMultiLvlLbl val="0"/>
      </c:catAx>
      <c:valAx>
        <c:axId val="55074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8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Worst-Case Need (WCN)</a:t>
            </a:r>
            <a:r>
              <a:rPr lang="en-US" sz="2000" baseline="0" dirty="0"/>
              <a:t> </a:t>
            </a:r>
            <a:r>
              <a:rPr lang="en-US" sz="2000" dirty="0"/>
              <a:t>Compared to </a:t>
            </a:r>
          </a:p>
          <a:p>
            <a:pPr>
              <a:defRPr sz="2000"/>
            </a:pPr>
            <a:r>
              <a:rPr lang="en-US" sz="2000" dirty="0"/>
              <a:t>Available</a:t>
            </a:r>
            <a:r>
              <a:rPr lang="en-US" sz="2000" baseline="0" dirty="0"/>
              <a:t> Housing Assistance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'WCN - Regions'!$C$32:$C$33</c:f>
              <c:strCache>
                <c:ptCount val="2"/>
                <c:pt idx="0">
                  <c:v>Central Cities</c:v>
                </c:pt>
                <c:pt idx="1">
                  <c:v>% w/WCN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Regions'!$C$34:$C$38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37.299999999999997</c:v>
                </c:pt>
                <c:pt idx="2">
                  <c:v>45.9</c:v>
                </c:pt>
                <c:pt idx="3">
                  <c:v>50.9</c:v>
                </c:pt>
                <c:pt idx="4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ED-427A-ACBB-7F6576F5DF15}"/>
            </c:ext>
          </c:extLst>
        </c:ser>
        <c:ser>
          <c:idx val="1"/>
          <c:order val="1"/>
          <c:tx>
            <c:strRef>
              <c:f>'WCN - Regions'!$D$32:$D$33</c:f>
              <c:strCache>
                <c:ptCount val="2"/>
                <c:pt idx="0">
                  <c:v>Central Cities</c:v>
                </c:pt>
                <c:pt idx="1">
                  <c:v>% w/housing assistance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Regions'!$D$34:$D$38</c:f>
              <c:numCache>
                <c:formatCode>General</c:formatCode>
                <c:ptCount val="5"/>
                <c:pt idx="0">
                  <c:v>34.299999999999997</c:v>
                </c:pt>
                <c:pt idx="1">
                  <c:v>28.6</c:v>
                </c:pt>
                <c:pt idx="2">
                  <c:v>23</c:v>
                </c:pt>
                <c:pt idx="3">
                  <c:v>21.2</c:v>
                </c:pt>
                <c:pt idx="4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D-427A-ACBB-7F6576F5D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285448"/>
        <c:axId val="550743152"/>
      </c:barChart>
      <c:lineChart>
        <c:grouping val="standard"/>
        <c:varyColors val="0"/>
        <c:ser>
          <c:idx val="2"/>
          <c:order val="2"/>
          <c:tx>
            <c:strRef>
              <c:f>'WCN - Regions'!$E$32:$E$33</c:f>
              <c:strCache>
                <c:ptCount val="2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Regions'!$E$34:$E$38</c:f>
              <c:numCache>
                <c:formatCode>General</c:formatCode>
                <c:ptCount val="5"/>
                <c:pt idx="0">
                  <c:v>40</c:v>
                </c:pt>
                <c:pt idx="1">
                  <c:v>37.299999999999997</c:v>
                </c:pt>
                <c:pt idx="2">
                  <c:v>43.7</c:v>
                </c:pt>
                <c:pt idx="3">
                  <c:v>50.4</c:v>
                </c:pt>
                <c:pt idx="4">
                  <c:v>43.2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ED-427A-ACBB-7F6576F5DF15}"/>
            </c:ext>
          </c:extLst>
        </c:ser>
        <c:ser>
          <c:idx val="3"/>
          <c:order val="3"/>
          <c:tx>
            <c:strRef>
              <c:f>'WCN - Regions'!$F$32:$F$33</c:f>
              <c:strCache>
                <c:ptCount val="2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'WCN - Regions'!$A$34:$B$38</c:f>
              <c:multiLvlStrCache>
                <c:ptCount val="5"/>
                <c:lvl>
                  <c:pt idx="0">
                    <c:v>% w/WCN</c:v>
                  </c:pt>
                  <c:pt idx="1">
                    <c:v>% w/WCN</c:v>
                  </c:pt>
                  <c:pt idx="2">
                    <c:v>% w/WCN</c:v>
                  </c:pt>
                  <c:pt idx="3">
                    <c:v>% w/WCN</c:v>
                  </c:pt>
                  <c:pt idx="4">
                    <c:v>% w/WCN</c:v>
                  </c:pt>
                </c:lvl>
                <c:lvl>
                  <c:pt idx="0">
                    <c:v>Northeast</c:v>
                  </c:pt>
                  <c:pt idx="1">
                    <c:v>Midwest</c:v>
                  </c:pt>
                  <c:pt idx="2">
                    <c:v>South</c:v>
                  </c:pt>
                  <c:pt idx="3">
                    <c:v>West</c:v>
                  </c:pt>
                  <c:pt idx="4">
                    <c:v>National</c:v>
                  </c:pt>
                </c:lvl>
              </c:multiLvlStrCache>
            </c:multiLvlStrRef>
          </c:cat>
          <c:val>
            <c:numRef>
              <c:f>'WCN - Regions'!$F$34:$F$38</c:f>
              <c:numCache>
                <c:formatCode>General</c:formatCode>
                <c:ptCount val="5"/>
                <c:pt idx="0">
                  <c:v>31.9</c:v>
                </c:pt>
                <c:pt idx="1">
                  <c:v>26.8</c:v>
                </c:pt>
                <c:pt idx="2">
                  <c:v>22.4</c:v>
                </c:pt>
                <c:pt idx="3">
                  <c:v>20.8</c:v>
                </c:pt>
                <c:pt idx="4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ED-427A-ACBB-7F6576F5DF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285448"/>
        <c:axId val="550743152"/>
      </c:lineChart>
      <c:catAx>
        <c:axId val="37928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50000"/>
              </a:lnSpc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743152"/>
        <c:crosses val="autoZero"/>
        <c:auto val="1"/>
        <c:lblAlgn val="ctr"/>
        <c:lblOffset val="100"/>
        <c:noMultiLvlLbl val="0"/>
      </c:catAx>
      <c:valAx>
        <c:axId val="55074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28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0034176129432"/>
          <c:y val="0.10668355485878896"/>
          <c:w val="0.89441917355562128"/>
          <c:h val="0.78288826150020718"/>
        </c:manualLayout>
      </c:layout>
      <c:lineChart>
        <c:grouping val="standard"/>
        <c:varyColors val="0"/>
        <c:ser>
          <c:idx val="0"/>
          <c:order val="0"/>
          <c:tx>
            <c:strRef>
              <c:f>Total!$A$3</c:f>
              <c:strCache>
                <c:ptCount val="1"/>
                <c:pt idx="0">
                  <c:v>Sheltered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Total!$B$2:$L$2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Total!$B$3:$L$3</c:f>
              <c:numCache>
                <c:formatCode>_(* #,##0_);_(* \(#,##0\);_(* "-"??_);_(@_)</c:formatCode>
                <c:ptCount val="8"/>
                <c:pt idx="0">
                  <c:v>403543</c:v>
                </c:pt>
                <c:pt idx="1">
                  <c:v>392316</c:v>
                </c:pt>
                <c:pt idx="2" formatCode="#,##0">
                  <c:v>390155</c:v>
                </c:pt>
                <c:pt idx="3">
                  <c:v>394698</c:v>
                </c:pt>
                <c:pt idx="4">
                  <c:v>401051</c:v>
                </c:pt>
                <c:pt idx="5">
                  <c:v>391440</c:v>
                </c:pt>
                <c:pt idx="6">
                  <c:v>373528</c:v>
                </c:pt>
                <c:pt idx="7">
                  <c:v>360867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CAE0-4F90-9DB9-1E75FB3A8973}"/>
            </c:ext>
          </c:extLst>
        </c:ser>
        <c:ser>
          <c:idx val="1"/>
          <c:order val="1"/>
          <c:tx>
            <c:strRef>
              <c:f>Total!$A$4</c:f>
              <c:strCache>
                <c:ptCount val="1"/>
                <c:pt idx="0">
                  <c:v>Unsheltered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Total!$B$2:$L$2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Total!$B$4:$L$4</c:f>
              <c:numCache>
                <c:formatCode>_(* #,##0_);_(* \(#,##0\);_(* "-"??_);_(@_)</c:formatCode>
                <c:ptCount val="8"/>
                <c:pt idx="0">
                  <c:v>233503</c:v>
                </c:pt>
                <c:pt idx="1">
                  <c:v>231472</c:v>
                </c:pt>
                <c:pt idx="2" formatCode="#,##0">
                  <c:v>231398</c:v>
                </c:pt>
                <c:pt idx="3">
                  <c:v>195666</c:v>
                </c:pt>
                <c:pt idx="4">
                  <c:v>175399</c:v>
                </c:pt>
                <c:pt idx="5">
                  <c:v>173268</c:v>
                </c:pt>
                <c:pt idx="6">
                  <c:v>176024</c:v>
                </c:pt>
                <c:pt idx="7">
                  <c:v>192875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AE0-4F90-9DB9-1E75FB3A8973}"/>
            </c:ext>
          </c:extLst>
        </c:ser>
        <c:ser>
          <c:idx val="2"/>
          <c:order val="2"/>
          <c:tx>
            <c:strRef>
              <c:f>Total!$A$5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Total!$B$2:$L$2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Total!$B$5:$L$5</c:f>
              <c:numCache>
                <c:formatCode>_(* #,##0_);_(* \(#,##0\);_(* "-"??_);_(@_)</c:formatCode>
                <c:ptCount val="8"/>
                <c:pt idx="0">
                  <c:v>637046</c:v>
                </c:pt>
                <c:pt idx="1">
                  <c:v>623788</c:v>
                </c:pt>
                <c:pt idx="2">
                  <c:v>621553</c:v>
                </c:pt>
                <c:pt idx="3">
                  <c:v>590364</c:v>
                </c:pt>
                <c:pt idx="4">
                  <c:v>576450</c:v>
                </c:pt>
                <c:pt idx="5">
                  <c:v>564708</c:v>
                </c:pt>
                <c:pt idx="6">
                  <c:v>549552</c:v>
                </c:pt>
                <c:pt idx="7">
                  <c:v>553742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AE0-4F90-9DB9-1E75FB3A89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533376"/>
        <c:axId val="124543360"/>
      </c:lineChart>
      <c:catAx>
        <c:axId val="1245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43360"/>
        <c:crosses val="autoZero"/>
        <c:auto val="1"/>
        <c:lblAlgn val="ctr"/>
        <c:lblOffset val="100"/>
        <c:noMultiLvlLbl val="0"/>
      </c:catAx>
      <c:valAx>
        <c:axId val="12454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53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2130844755525E-2"/>
          <c:y val="0.1554312253937008"/>
          <c:w val="0.90438295907456023"/>
          <c:h val="0.72082615649606296"/>
        </c:manualLayout>
      </c:layout>
      <c:lineChart>
        <c:grouping val="standard"/>
        <c:varyColors val="0"/>
        <c:ser>
          <c:idx val="0"/>
          <c:order val="0"/>
          <c:tx>
            <c:strRef>
              <c:f>Families!$A$3</c:f>
              <c:strCache>
                <c:ptCount val="1"/>
                <c:pt idx="0">
                  <c:v>Sheltered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Families!$B$2:$L$2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Families!$B$3:$L$3</c:f>
              <c:numCache>
                <c:formatCode>_(* #,##0_);_(* \(#,##0\);_(* "-"??_);_(@_)</c:formatCode>
                <c:ptCount val="8"/>
                <c:pt idx="0">
                  <c:v>62305</c:v>
                </c:pt>
                <c:pt idx="1">
                  <c:v>61636</c:v>
                </c:pt>
                <c:pt idx="2" formatCode="#,##0">
                  <c:v>61796</c:v>
                </c:pt>
                <c:pt idx="3">
                  <c:v>60855</c:v>
                </c:pt>
                <c:pt idx="4">
                  <c:v>59629</c:v>
                </c:pt>
                <c:pt idx="5">
                  <c:v>58064</c:v>
                </c:pt>
                <c:pt idx="6">
                  <c:v>55235</c:v>
                </c:pt>
                <c:pt idx="7">
                  <c:v>52829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90C3-4E5E-B47B-7F4BDFE3F2AC}"/>
            </c:ext>
          </c:extLst>
        </c:ser>
        <c:ser>
          <c:idx val="1"/>
          <c:order val="1"/>
          <c:tx>
            <c:strRef>
              <c:f>Families!$A$4</c:f>
              <c:strCache>
                <c:ptCount val="1"/>
                <c:pt idx="0">
                  <c:v>Unsheltered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Families!$B$2:$L$2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Families!$B$4:$L$4</c:f>
              <c:numCache>
                <c:formatCode>_(* #,##0_);_(* \(#,##0\);_(* "-"??_);_(@_)</c:formatCode>
                <c:ptCount val="8"/>
                <c:pt idx="0">
                  <c:v>17137</c:v>
                </c:pt>
                <c:pt idx="1">
                  <c:v>15548</c:v>
                </c:pt>
                <c:pt idx="2" formatCode="#,##0">
                  <c:v>15359</c:v>
                </c:pt>
                <c:pt idx="3">
                  <c:v>10102</c:v>
                </c:pt>
                <c:pt idx="4">
                  <c:v>7984</c:v>
                </c:pt>
                <c:pt idx="5">
                  <c:v>6133</c:v>
                </c:pt>
                <c:pt idx="6">
                  <c:v>6002</c:v>
                </c:pt>
                <c:pt idx="7">
                  <c:v>5142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0C3-4E5E-B47B-7F4BDFE3F2AC}"/>
            </c:ext>
          </c:extLst>
        </c:ser>
        <c:ser>
          <c:idx val="2"/>
          <c:order val="2"/>
          <c:tx>
            <c:strRef>
              <c:f>Families!$A$5</c:f>
              <c:strCache>
                <c:ptCount val="1"/>
                <c:pt idx="0">
                  <c:v>Total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Families!$B$2:$L$2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  <c:extLst/>
            </c:numRef>
          </c:cat>
          <c:val>
            <c:numRef>
              <c:f>Families!$B$5:$L$5</c:f>
              <c:numCache>
                <c:formatCode>_(* #,##0_);_(* \(#,##0\);_(* "-"??_);_(@_)</c:formatCode>
                <c:ptCount val="8"/>
                <c:pt idx="0">
                  <c:v>79442</c:v>
                </c:pt>
                <c:pt idx="1">
                  <c:v>77184</c:v>
                </c:pt>
                <c:pt idx="2">
                  <c:v>77155</c:v>
                </c:pt>
                <c:pt idx="3">
                  <c:v>70957</c:v>
                </c:pt>
                <c:pt idx="4">
                  <c:v>67613</c:v>
                </c:pt>
                <c:pt idx="5">
                  <c:v>64197</c:v>
                </c:pt>
                <c:pt idx="6">
                  <c:v>61237</c:v>
                </c:pt>
                <c:pt idx="7">
                  <c:v>57971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90C3-4E5E-B47B-7F4BDFE3F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602624"/>
        <c:axId val="124616704"/>
      </c:lineChart>
      <c:catAx>
        <c:axId val="12460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16704"/>
        <c:crosses val="autoZero"/>
        <c:auto val="1"/>
        <c:lblAlgn val="ctr"/>
        <c:lblOffset val="100"/>
        <c:noMultiLvlLbl val="0"/>
      </c:catAx>
      <c:valAx>
        <c:axId val="12461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0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1182"/>
          <c:y val="3.7316299999999997E-2"/>
          <c:w val="0.87096700000000005"/>
          <c:h val="0.7241531001504405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Sheltered</c:v>
                </c:pt>
              </c:strCache>
            </c:strRef>
          </c:tx>
          <c:spPr>
            <a:ln w="38100" cap="flat">
              <a:solidFill>
                <a:srgbClr val="4A7EBB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23,312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A-4159-A0E3-7E459EE9CF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43437</c:v>
                </c:pt>
                <c:pt idx="1">
                  <c:v>40033</c:v>
                </c:pt>
                <c:pt idx="2">
                  <c:v>35143</c:v>
                </c:pt>
                <c:pt idx="3">
                  <c:v>34909</c:v>
                </c:pt>
                <c:pt idx="4">
                  <c:v>32119</c:v>
                </c:pt>
                <c:pt idx="5">
                  <c:v>31505</c:v>
                </c:pt>
                <c:pt idx="6">
                  <c:v>26404</c:v>
                </c:pt>
                <c:pt idx="7">
                  <c:v>24690</c:v>
                </c:pt>
                <c:pt idx="8">
                  <c:v>23315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A1-42FC-BF9D-0C1BC8B966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Unsheltered</c:v>
                </c:pt>
              </c:strCache>
            </c:strRef>
          </c:tx>
          <c:spPr>
            <a:ln w="38100" cap="flat">
              <a:solidFill>
                <a:srgbClr val="BE4B48"/>
              </a:solidFill>
              <a:prstDash val="solid"/>
              <a:round/>
            </a:ln>
            <a:effectLst/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30650</c:v>
                </c:pt>
                <c:pt idx="1">
                  <c:v>25422</c:v>
                </c:pt>
                <c:pt idx="2">
                  <c:v>25436</c:v>
                </c:pt>
                <c:pt idx="3">
                  <c:v>20710</c:v>
                </c:pt>
                <c:pt idx="4">
                  <c:v>17570</c:v>
                </c:pt>
                <c:pt idx="5">
                  <c:v>16220</c:v>
                </c:pt>
                <c:pt idx="6">
                  <c:v>13067</c:v>
                </c:pt>
                <c:pt idx="7">
                  <c:v>15330</c:v>
                </c:pt>
                <c:pt idx="8">
                  <c:v>14566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A1-42FC-BF9D-0C1BC8B9669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</c:v>
                </c:pt>
              </c:strCache>
            </c:strRef>
          </c:tx>
          <c:spPr>
            <a:ln w="38100" cap="flat">
              <a:solidFill>
                <a:srgbClr val="98B955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37,878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A-4159-A0E3-7E459EE9CF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  <c:pt idx="0">
                  <c:v>74087</c:v>
                </c:pt>
                <c:pt idx="1">
                  <c:v>65455</c:v>
                </c:pt>
                <c:pt idx="2">
                  <c:v>60579</c:v>
                </c:pt>
                <c:pt idx="3">
                  <c:v>55619</c:v>
                </c:pt>
                <c:pt idx="4">
                  <c:v>49689</c:v>
                </c:pt>
                <c:pt idx="5">
                  <c:v>47725</c:v>
                </c:pt>
                <c:pt idx="6">
                  <c:v>39471</c:v>
                </c:pt>
                <c:pt idx="7">
                  <c:v>40020</c:v>
                </c:pt>
                <c:pt idx="8">
                  <c:v>37881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A1-42FC-BF9D-0C1BC8B96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FBFBF"/>
              </a:solidFill>
              <a:prstDash val="solid"/>
              <a:round/>
            </a:ln>
          </c:spPr>
        </c:majorGridlines>
        <c:numFmt formatCode="&quot; &quot;#,##0&quot; &quot;;&quot; '(&quot;#,##0\);&quot; '-&quot;??&quot; &quot;" sourceLinked="0"/>
        <c:majorTickMark val="out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2094734552"/>
        <c:crosses val="autoZero"/>
        <c:crossBetween val="between"/>
        <c:majorUnit val="20000"/>
        <c:minorUnit val="10000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24832028361492356"/>
          <c:y val="0.87555092984364913"/>
          <c:w val="0.51438328964455793"/>
          <c:h val="0.12444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/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F6F6B-CD45-4B67-AE18-0617481F7FFC}" type="doc">
      <dgm:prSet loTypeId="urn:microsoft.com/office/officeart/2008/layout/VerticalCurvedList" loCatId="list" qsTypeId="urn:microsoft.com/office/officeart/2005/8/quickstyle/simple1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C0544FE3-602E-40C8-9478-1AE96D78210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/>
            <a:t> 15,298 jobs created through CDBG funds</a:t>
          </a:r>
          <a:endParaRPr lang="en-US" sz="2400" dirty="0">
            <a:solidFill>
              <a:schemeClr val="bg2"/>
            </a:solidFill>
          </a:endParaRPr>
        </a:p>
      </dgm:t>
    </dgm:pt>
    <dgm:pt modelId="{0D5574C4-DE0C-4D8D-9123-93412831563E}" type="parTrans" cxnId="{F7393EB6-4685-49A9-825D-32B207664D81}">
      <dgm:prSet/>
      <dgm:spPr/>
      <dgm:t>
        <a:bodyPr/>
        <a:lstStyle/>
        <a:p>
          <a:endParaRPr lang="en-US"/>
        </a:p>
      </dgm:t>
    </dgm:pt>
    <dgm:pt modelId="{7FA36E56-FCFD-4D41-AE88-829969C1904A}" type="sibTrans" cxnId="{F7393EB6-4685-49A9-825D-32B207664D81}">
      <dgm:prSet/>
      <dgm:spPr/>
      <dgm:t>
        <a:bodyPr/>
        <a:lstStyle/>
        <a:p>
          <a:endParaRPr lang="en-US"/>
        </a:p>
      </dgm:t>
    </dgm:pt>
    <dgm:pt modelId="{0FC7A342-1FC1-45EB-B9A6-F09FFE255BC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/>
            <a:t>Supportive housing services to 101,043 HIV/AIDS households</a:t>
          </a:r>
        </a:p>
      </dgm:t>
    </dgm:pt>
    <dgm:pt modelId="{C31770EC-5D3C-4C6D-A1C5-7C9743AA8005}" type="parTrans" cxnId="{F4397CAC-6A48-43DB-BE34-3E9EED9D93AB}">
      <dgm:prSet/>
      <dgm:spPr/>
      <dgm:t>
        <a:bodyPr/>
        <a:lstStyle/>
        <a:p>
          <a:endParaRPr lang="en-US"/>
        </a:p>
      </dgm:t>
    </dgm:pt>
    <dgm:pt modelId="{6A7CCDE0-B10E-4BE7-AB71-F1D124D39A90}" type="sibTrans" cxnId="{F4397CAC-6A48-43DB-BE34-3E9EED9D93AB}">
      <dgm:prSet/>
      <dgm:spPr/>
      <dgm:t>
        <a:bodyPr/>
        <a:lstStyle/>
        <a:p>
          <a:endParaRPr lang="en-US"/>
        </a:p>
      </dgm:t>
    </dgm:pt>
    <dgm:pt modelId="{33EA7A4E-0D15-4728-96F0-5F930043517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400" dirty="0"/>
            <a:t>100,086 homes created</a:t>
          </a:r>
        </a:p>
      </dgm:t>
    </dgm:pt>
    <dgm:pt modelId="{ABB8B295-C41A-479D-A4CA-E36E777BCFC7}" type="parTrans" cxnId="{30E43F49-56B6-4B16-9667-58E41A08275C}">
      <dgm:prSet/>
      <dgm:spPr/>
      <dgm:t>
        <a:bodyPr/>
        <a:lstStyle/>
        <a:p>
          <a:endParaRPr lang="en-US"/>
        </a:p>
      </dgm:t>
    </dgm:pt>
    <dgm:pt modelId="{03EC8DC2-9AFC-4750-9F1D-487D864FED74}" type="sibTrans" cxnId="{30E43F49-56B6-4B16-9667-58E41A08275C}">
      <dgm:prSet/>
      <dgm:spPr/>
      <dgm:t>
        <a:bodyPr/>
        <a:lstStyle/>
        <a:p>
          <a:endParaRPr lang="en-US"/>
        </a:p>
      </dgm:t>
    </dgm:pt>
    <dgm:pt modelId="{DF19DB6B-B25B-406F-9266-A7DF502F5AE7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400" dirty="0"/>
            <a:t>1.42 million accessed homelessness services</a:t>
          </a:r>
        </a:p>
      </dgm:t>
    </dgm:pt>
    <dgm:pt modelId="{B9B4794E-970F-4095-8AA1-AD759385AF72}" type="parTrans" cxnId="{A7D31E9B-166E-421B-BBAD-D13149CBDE33}">
      <dgm:prSet/>
      <dgm:spPr/>
      <dgm:t>
        <a:bodyPr/>
        <a:lstStyle/>
        <a:p>
          <a:endParaRPr lang="en-US"/>
        </a:p>
      </dgm:t>
    </dgm:pt>
    <dgm:pt modelId="{DF41DD86-5393-4F8F-9295-65EBA8D6600F}" type="sibTrans" cxnId="{A7D31E9B-166E-421B-BBAD-D13149CBDE33}">
      <dgm:prSet/>
      <dgm:spPr/>
      <dgm:t>
        <a:bodyPr/>
        <a:lstStyle/>
        <a:p>
          <a:endParaRPr lang="en-US"/>
        </a:p>
      </dgm:t>
    </dgm:pt>
    <dgm:pt modelId="{C32E9B72-44CB-4055-BFFF-69022AC3ACD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400" dirty="0"/>
            <a:t>Rental assistance to 17,424 families</a:t>
          </a:r>
        </a:p>
      </dgm:t>
    </dgm:pt>
    <dgm:pt modelId="{CF7D8C38-B3CB-4F9A-A5DE-47460F06CD20}" type="parTrans" cxnId="{C3510F49-47A6-401A-A82D-1F6C8DFA1910}">
      <dgm:prSet/>
      <dgm:spPr/>
      <dgm:t>
        <a:bodyPr/>
        <a:lstStyle/>
        <a:p>
          <a:endParaRPr lang="en-US"/>
        </a:p>
      </dgm:t>
    </dgm:pt>
    <dgm:pt modelId="{93E30716-FC2B-40EB-BE68-E111978592A1}" type="sibTrans" cxnId="{C3510F49-47A6-401A-A82D-1F6C8DFA1910}">
      <dgm:prSet/>
      <dgm:spPr/>
      <dgm:t>
        <a:bodyPr/>
        <a:lstStyle/>
        <a:p>
          <a:endParaRPr lang="en-US"/>
        </a:p>
      </dgm:t>
    </dgm:pt>
    <dgm:pt modelId="{ED4AA48C-0003-4635-90A3-E9EE6BA228B7}">
      <dgm:prSet custT="1"/>
      <dgm:spPr/>
      <dgm:t>
        <a:bodyPr/>
        <a:lstStyle/>
        <a:p>
          <a:r>
            <a:rPr lang="en-US" sz="2400" dirty="0"/>
            <a:t>$35.4 billion for disaster recovery</a:t>
          </a:r>
        </a:p>
      </dgm:t>
    </dgm:pt>
    <dgm:pt modelId="{EE02BBFF-1E97-447E-AA0C-8BA8FFF9ED89}" type="parTrans" cxnId="{807D672E-0404-46CD-B2A9-E006DA92F6F4}">
      <dgm:prSet/>
      <dgm:spPr/>
      <dgm:t>
        <a:bodyPr/>
        <a:lstStyle/>
        <a:p>
          <a:endParaRPr lang="en-US"/>
        </a:p>
      </dgm:t>
    </dgm:pt>
    <dgm:pt modelId="{9E0C2012-8BFF-4A8B-9675-9502539CAE4F}" type="sibTrans" cxnId="{807D672E-0404-46CD-B2A9-E006DA92F6F4}">
      <dgm:prSet/>
      <dgm:spPr/>
      <dgm:t>
        <a:bodyPr/>
        <a:lstStyle/>
        <a:p>
          <a:endParaRPr lang="en-US"/>
        </a:p>
      </dgm:t>
    </dgm:pt>
    <dgm:pt modelId="{5ABB8474-D706-46EB-8C5E-491CA39F183B}" type="pres">
      <dgm:prSet presAssocID="{F98F6F6B-CD45-4B67-AE18-0617481F7FFC}" presName="Name0" presStyleCnt="0">
        <dgm:presLayoutVars>
          <dgm:chMax val="7"/>
          <dgm:chPref val="7"/>
          <dgm:dir/>
        </dgm:presLayoutVars>
      </dgm:prSet>
      <dgm:spPr/>
    </dgm:pt>
    <dgm:pt modelId="{B1042ADF-E470-49A1-9EC5-912FB5ABC9C8}" type="pres">
      <dgm:prSet presAssocID="{F98F6F6B-CD45-4B67-AE18-0617481F7FFC}" presName="Name1" presStyleCnt="0"/>
      <dgm:spPr/>
    </dgm:pt>
    <dgm:pt modelId="{C9C3226E-E1CB-48B0-8101-2B6F4B1B1F3B}" type="pres">
      <dgm:prSet presAssocID="{F98F6F6B-CD45-4B67-AE18-0617481F7FFC}" presName="cycle" presStyleCnt="0"/>
      <dgm:spPr/>
    </dgm:pt>
    <dgm:pt modelId="{8515D293-8B84-420D-9CBB-8AC440F43465}" type="pres">
      <dgm:prSet presAssocID="{F98F6F6B-CD45-4B67-AE18-0617481F7FFC}" presName="srcNode" presStyleLbl="node1" presStyleIdx="0" presStyleCnt="6"/>
      <dgm:spPr/>
    </dgm:pt>
    <dgm:pt modelId="{AFB93920-17A3-4744-88AE-751BA4052B12}" type="pres">
      <dgm:prSet presAssocID="{F98F6F6B-CD45-4B67-AE18-0617481F7FFC}" presName="conn" presStyleLbl="parChTrans1D2" presStyleIdx="0" presStyleCnt="1"/>
      <dgm:spPr/>
    </dgm:pt>
    <dgm:pt modelId="{CC418DDF-F799-4BA8-BA27-C77A1AEEE845}" type="pres">
      <dgm:prSet presAssocID="{F98F6F6B-CD45-4B67-AE18-0617481F7FFC}" presName="extraNode" presStyleLbl="node1" presStyleIdx="0" presStyleCnt="6"/>
      <dgm:spPr/>
    </dgm:pt>
    <dgm:pt modelId="{31B6F34A-32F4-48C0-9C3B-BC23757FDAD3}" type="pres">
      <dgm:prSet presAssocID="{F98F6F6B-CD45-4B67-AE18-0617481F7FFC}" presName="dstNode" presStyleLbl="node1" presStyleIdx="0" presStyleCnt="6"/>
      <dgm:spPr/>
    </dgm:pt>
    <dgm:pt modelId="{3384A80D-7254-4D43-9022-B396160B1A91}" type="pres">
      <dgm:prSet presAssocID="{C0544FE3-602E-40C8-9478-1AE96D782109}" presName="text_1" presStyleLbl="node1" presStyleIdx="0" presStyleCnt="6" custScaleY="147779">
        <dgm:presLayoutVars>
          <dgm:bulletEnabled val="1"/>
        </dgm:presLayoutVars>
      </dgm:prSet>
      <dgm:spPr/>
    </dgm:pt>
    <dgm:pt modelId="{90D681D7-096C-442C-A736-3F0663B457DE}" type="pres">
      <dgm:prSet presAssocID="{C0544FE3-602E-40C8-9478-1AE96D782109}" presName="accent_1" presStyleCnt="0"/>
      <dgm:spPr/>
    </dgm:pt>
    <dgm:pt modelId="{C30FC99E-11C9-4F4B-91BE-EC5FF677D76C}" type="pres">
      <dgm:prSet presAssocID="{C0544FE3-602E-40C8-9478-1AE96D782109}" presName="accentRepeatNode" presStyleLbl="solidFgAcc1" presStyleIdx="0" presStyleCnt="6" custScaleX="114534" custScaleY="122859"/>
      <dgm:spPr/>
    </dgm:pt>
    <dgm:pt modelId="{A09107B7-F06A-47B0-99E8-236AE59051E4}" type="pres">
      <dgm:prSet presAssocID="{33EA7A4E-0D15-4728-96F0-5F930043517C}" presName="text_2" presStyleLbl="node1" presStyleIdx="1" presStyleCnt="6" custScaleY="126047">
        <dgm:presLayoutVars>
          <dgm:bulletEnabled val="1"/>
        </dgm:presLayoutVars>
      </dgm:prSet>
      <dgm:spPr/>
    </dgm:pt>
    <dgm:pt modelId="{D93C7820-0AF3-441C-A971-22EDF0C413C0}" type="pres">
      <dgm:prSet presAssocID="{33EA7A4E-0D15-4728-96F0-5F930043517C}" presName="accent_2" presStyleCnt="0"/>
      <dgm:spPr/>
    </dgm:pt>
    <dgm:pt modelId="{693FBE36-A87D-4985-978B-E6326467AE9E}" type="pres">
      <dgm:prSet presAssocID="{33EA7A4E-0D15-4728-96F0-5F930043517C}" presName="accentRepeatNode" presStyleLbl="solidFgAcc1" presStyleIdx="1" presStyleCnt="6"/>
      <dgm:spPr/>
    </dgm:pt>
    <dgm:pt modelId="{29E20067-AC38-42DE-A811-101794FEED18}" type="pres">
      <dgm:prSet presAssocID="{DF19DB6B-B25B-406F-9266-A7DF502F5AE7}" presName="text_3" presStyleLbl="node1" presStyleIdx="2" presStyleCnt="6" custScaleY="127496">
        <dgm:presLayoutVars>
          <dgm:bulletEnabled val="1"/>
        </dgm:presLayoutVars>
      </dgm:prSet>
      <dgm:spPr/>
    </dgm:pt>
    <dgm:pt modelId="{71EE5159-44C0-44B3-9D70-6B93E0D7829A}" type="pres">
      <dgm:prSet presAssocID="{DF19DB6B-B25B-406F-9266-A7DF502F5AE7}" presName="accent_3" presStyleCnt="0"/>
      <dgm:spPr/>
    </dgm:pt>
    <dgm:pt modelId="{48AA8069-18DB-42F6-B077-C9A51980B95A}" type="pres">
      <dgm:prSet presAssocID="{DF19DB6B-B25B-406F-9266-A7DF502F5AE7}" presName="accentRepeatNode" presStyleLbl="solidFgAcc1" presStyleIdx="2" presStyleCnt="6"/>
      <dgm:spPr/>
    </dgm:pt>
    <dgm:pt modelId="{6C0DD0DA-1D04-4CEC-9840-6A2C2B9AF094}" type="pres">
      <dgm:prSet presAssocID="{0FC7A342-1FC1-45EB-B9A6-F09FFE255BC2}" presName="text_4" presStyleLbl="node1" presStyleIdx="3" presStyleCnt="6" custScaleY="128945">
        <dgm:presLayoutVars>
          <dgm:bulletEnabled val="1"/>
        </dgm:presLayoutVars>
      </dgm:prSet>
      <dgm:spPr/>
    </dgm:pt>
    <dgm:pt modelId="{6543B519-5270-4955-BD28-8C815F01EDA3}" type="pres">
      <dgm:prSet presAssocID="{0FC7A342-1FC1-45EB-B9A6-F09FFE255BC2}" presName="accent_4" presStyleCnt="0"/>
      <dgm:spPr/>
    </dgm:pt>
    <dgm:pt modelId="{5EBF12E8-29BF-4BD1-A693-6FCDCBF6F286}" type="pres">
      <dgm:prSet presAssocID="{0FC7A342-1FC1-45EB-B9A6-F09FFE255BC2}" presName="accentRepeatNode" presStyleLbl="solidFgAcc1" presStyleIdx="3" presStyleCnt="6"/>
      <dgm:spPr/>
    </dgm:pt>
    <dgm:pt modelId="{51C6896D-0758-4A7F-B335-0AF1F2FC7D1A}" type="pres">
      <dgm:prSet presAssocID="{C32E9B72-44CB-4055-BFFF-69022AC3ACD8}" presName="text_5" presStyleLbl="node1" presStyleIdx="4" presStyleCnt="6" custScaleY="107212">
        <dgm:presLayoutVars>
          <dgm:bulletEnabled val="1"/>
        </dgm:presLayoutVars>
      </dgm:prSet>
      <dgm:spPr/>
    </dgm:pt>
    <dgm:pt modelId="{39EB0BC4-5DAA-42F7-8652-3CBCEFFF3C49}" type="pres">
      <dgm:prSet presAssocID="{C32E9B72-44CB-4055-BFFF-69022AC3ACD8}" presName="accent_5" presStyleCnt="0"/>
      <dgm:spPr/>
    </dgm:pt>
    <dgm:pt modelId="{8AE76385-81E2-4C51-8A0B-CC72647AEE1E}" type="pres">
      <dgm:prSet presAssocID="{C32E9B72-44CB-4055-BFFF-69022AC3ACD8}" presName="accentRepeatNode" presStyleLbl="solidFgAcc1" presStyleIdx="4" presStyleCnt="6"/>
      <dgm:spPr/>
    </dgm:pt>
    <dgm:pt modelId="{EB7D69DE-D0EB-4E28-83D6-3CC0653F4B7C}" type="pres">
      <dgm:prSet presAssocID="{ED4AA48C-0003-4635-90A3-E9EE6BA228B7}" presName="text_6" presStyleLbl="node1" presStyleIdx="5" presStyleCnt="6">
        <dgm:presLayoutVars>
          <dgm:bulletEnabled val="1"/>
        </dgm:presLayoutVars>
      </dgm:prSet>
      <dgm:spPr/>
    </dgm:pt>
    <dgm:pt modelId="{438BB514-5A07-4950-BBB5-3C0A8158FFDF}" type="pres">
      <dgm:prSet presAssocID="{ED4AA48C-0003-4635-90A3-E9EE6BA228B7}" presName="accent_6" presStyleCnt="0"/>
      <dgm:spPr/>
    </dgm:pt>
    <dgm:pt modelId="{979CF307-16B9-4727-98C6-91430621A9E9}" type="pres">
      <dgm:prSet presAssocID="{ED4AA48C-0003-4635-90A3-E9EE6BA228B7}" presName="accentRepeatNode" presStyleLbl="solidFgAcc1" presStyleIdx="5" presStyleCnt="6"/>
      <dgm:spPr/>
    </dgm:pt>
  </dgm:ptLst>
  <dgm:cxnLst>
    <dgm:cxn modelId="{282C040B-D3B5-42B2-B0BB-E7F60C2CE9E6}" type="presOf" srcId="{C0544FE3-602E-40C8-9478-1AE96D782109}" destId="{3384A80D-7254-4D43-9022-B396160B1A91}" srcOrd="0" destOrd="0" presId="urn:microsoft.com/office/officeart/2008/layout/VerticalCurvedList"/>
    <dgm:cxn modelId="{775A5825-8F78-4367-85F1-68C6EE23DD82}" type="presOf" srcId="{33EA7A4E-0D15-4728-96F0-5F930043517C}" destId="{A09107B7-F06A-47B0-99E8-236AE59051E4}" srcOrd="0" destOrd="0" presId="urn:microsoft.com/office/officeart/2008/layout/VerticalCurvedList"/>
    <dgm:cxn modelId="{807D672E-0404-46CD-B2A9-E006DA92F6F4}" srcId="{F98F6F6B-CD45-4B67-AE18-0617481F7FFC}" destId="{ED4AA48C-0003-4635-90A3-E9EE6BA228B7}" srcOrd="5" destOrd="0" parTransId="{EE02BBFF-1E97-447E-AA0C-8BA8FFF9ED89}" sibTransId="{9E0C2012-8BFF-4A8B-9675-9502539CAE4F}"/>
    <dgm:cxn modelId="{C3510F49-47A6-401A-A82D-1F6C8DFA1910}" srcId="{F98F6F6B-CD45-4B67-AE18-0617481F7FFC}" destId="{C32E9B72-44CB-4055-BFFF-69022AC3ACD8}" srcOrd="4" destOrd="0" parTransId="{CF7D8C38-B3CB-4F9A-A5DE-47460F06CD20}" sibTransId="{93E30716-FC2B-40EB-BE68-E111978592A1}"/>
    <dgm:cxn modelId="{30E43F49-56B6-4B16-9667-58E41A08275C}" srcId="{F98F6F6B-CD45-4B67-AE18-0617481F7FFC}" destId="{33EA7A4E-0D15-4728-96F0-5F930043517C}" srcOrd="1" destOrd="0" parTransId="{ABB8B295-C41A-479D-A4CA-E36E777BCFC7}" sibTransId="{03EC8DC2-9AFC-4750-9F1D-487D864FED74}"/>
    <dgm:cxn modelId="{3DA26A71-68F9-4E43-A34D-8949A558D735}" type="presOf" srcId="{F98F6F6B-CD45-4B67-AE18-0617481F7FFC}" destId="{5ABB8474-D706-46EB-8C5E-491CA39F183B}" srcOrd="0" destOrd="0" presId="urn:microsoft.com/office/officeart/2008/layout/VerticalCurvedList"/>
    <dgm:cxn modelId="{6D885675-FA40-499A-B8D2-DD220BE632E8}" type="presOf" srcId="{0FC7A342-1FC1-45EB-B9A6-F09FFE255BC2}" destId="{6C0DD0DA-1D04-4CEC-9840-6A2C2B9AF094}" srcOrd="0" destOrd="0" presId="urn:microsoft.com/office/officeart/2008/layout/VerticalCurvedList"/>
    <dgm:cxn modelId="{AE6F0B91-0DDC-40CE-98F7-36C9BEE9F236}" type="presOf" srcId="{7FA36E56-FCFD-4D41-AE88-829969C1904A}" destId="{AFB93920-17A3-4744-88AE-751BA4052B12}" srcOrd="0" destOrd="0" presId="urn:microsoft.com/office/officeart/2008/layout/VerticalCurvedList"/>
    <dgm:cxn modelId="{A7D31E9B-166E-421B-BBAD-D13149CBDE33}" srcId="{F98F6F6B-CD45-4B67-AE18-0617481F7FFC}" destId="{DF19DB6B-B25B-406F-9266-A7DF502F5AE7}" srcOrd="2" destOrd="0" parTransId="{B9B4794E-970F-4095-8AA1-AD759385AF72}" sibTransId="{DF41DD86-5393-4F8F-9295-65EBA8D6600F}"/>
    <dgm:cxn modelId="{9022809B-EE39-4BE4-9286-6E15F75080DA}" type="presOf" srcId="{DF19DB6B-B25B-406F-9266-A7DF502F5AE7}" destId="{29E20067-AC38-42DE-A811-101794FEED18}" srcOrd="0" destOrd="0" presId="urn:microsoft.com/office/officeart/2008/layout/VerticalCurvedList"/>
    <dgm:cxn modelId="{E34831A2-2840-41D3-BFEA-B1E34691FDD3}" type="presOf" srcId="{C32E9B72-44CB-4055-BFFF-69022AC3ACD8}" destId="{51C6896D-0758-4A7F-B335-0AF1F2FC7D1A}" srcOrd="0" destOrd="0" presId="urn:microsoft.com/office/officeart/2008/layout/VerticalCurvedList"/>
    <dgm:cxn modelId="{F4397CAC-6A48-43DB-BE34-3E9EED9D93AB}" srcId="{F98F6F6B-CD45-4B67-AE18-0617481F7FFC}" destId="{0FC7A342-1FC1-45EB-B9A6-F09FFE255BC2}" srcOrd="3" destOrd="0" parTransId="{C31770EC-5D3C-4C6D-A1C5-7C9743AA8005}" sibTransId="{6A7CCDE0-B10E-4BE7-AB71-F1D124D39A90}"/>
    <dgm:cxn modelId="{F7393EB6-4685-49A9-825D-32B207664D81}" srcId="{F98F6F6B-CD45-4B67-AE18-0617481F7FFC}" destId="{C0544FE3-602E-40C8-9478-1AE96D782109}" srcOrd="0" destOrd="0" parTransId="{0D5574C4-DE0C-4D8D-9123-93412831563E}" sibTransId="{7FA36E56-FCFD-4D41-AE88-829969C1904A}"/>
    <dgm:cxn modelId="{93633BEE-8FAD-48F1-9D9A-C9A4F0661F04}" type="presOf" srcId="{ED4AA48C-0003-4635-90A3-E9EE6BA228B7}" destId="{EB7D69DE-D0EB-4E28-83D6-3CC0653F4B7C}" srcOrd="0" destOrd="0" presId="urn:microsoft.com/office/officeart/2008/layout/VerticalCurvedList"/>
    <dgm:cxn modelId="{ABB81ECD-F341-4A97-9FE9-0544E188E6B0}" type="presParOf" srcId="{5ABB8474-D706-46EB-8C5E-491CA39F183B}" destId="{B1042ADF-E470-49A1-9EC5-912FB5ABC9C8}" srcOrd="0" destOrd="0" presId="urn:microsoft.com/office/officeart/2008/layout/VerticalCurvedList"/>
    <dgm:cxn modelId="{E6002A65-2475-4A95-981C-5FE77A1451A2}" type="presParOf" srcId="{B1042ADF-E470-49A1-9EC5-912FB5ABC9C8}" destId="{C9C3226E-E1CB-48B0-8101-2B6F4B1B1F3B}" srcOrd="0" destOrd="0" presId="urn:microsoft.com/office/officeart/2008/layout/VerticalCurvedList"/>
    <dgm:cxn modelId="{4DB13307-2C40-47B6-BD23-C1B334B84997}" type="presParOf" srcId="{C9C3226E-E1CB-48B0-8101-2B6F4B1B1F3B}" destId="{8515D293-8B84-420D-9CBB-8AC440F43465}" srcOrd="0" destOrd="0" presId="urn:microsoft.com/office/officeart/2008/layout/VerticalCurvedList"/>
    <dgm:cxn modelId="{B51D9EB8-9841-4DDD-AE17-9F57CEEF764F}" type="presParOf" srcId="{C9C3226E-E1CB-48B0-8101-2B6F4B1B1F3B}" destId="{AFB93920-17A3-4744-88AE-751BA4052B12}" srcOrd="1" destOrd="0" presId="urn:microsoft.com/office/officeart/2008/layout/VerticalCurvedList"/>
    <dgm:cxn modelId="{56C1D8EA-FD74-4D15-8232-E596EE9BC610}" type="presParOf" srcId="{C9C3226E-E1CB-48B0-8101-2B6F4B1B1F3B}" destId="{CC418DDF-F799-4BA8-BA27-C77A1AEEE845}" srcOrd="2" destOrd="0" presId="urn:microsoft.com/office/officeart/2008/layout/VerticalCurvedList"/>
    <dgm:cxn modelId="{9FF5456E-B04B-4CEE-B86E-6A6678091F3F}" type="presParOf" srcId="{C9C3226E-E1CB-48B0-8101-2B6F4B1B1F3B}" destId="{31B6F34A-32F4-48C0-9C3B-BC23757FDAD3}" srcOrd="3" destOrd="0" presId="urn:microsoft.com/office/officeart/2008/layout/VerticalCurvedList"/>
    <dgm:cxn modelId="{5B3A9B99-24B2-4439-AEC6-E7E785DA0B2C}" type="presParOf" srcId="{B1042ADF-E470-49A1-9EC5-912FB5ABC9C8}" destId="{3384A80D-7254-4D43-9022-B396160B1A91}" srcOrd="1" destOrd="0" presId="urn:microsoft.com/office/officeart/2008/layout/VerticalCurvedList"/>
    <dgm:cxn modelId="{688CDC86-2A16-4E82-B3CF-77022BE9A9F1}" type="presParOf" srcId="{B1042ADF-E470-49A1-9EC5-912FB5ABC9C8}" destId="{90D681D7-096C-442C-A736-3F0663B457DE}" srcOrd="2" destOrd="0" presId="urn:microsoft.com/office/officeart/2008/layout/VerticalCurvedList"/>
    <dgm:cxn modelId="{B4A10B2B-AF22-4DD0-A718-6A42AC3AFC7C}" type="presParOf" srcId="{90D681D7-096C-442C-A736-3F0663B457DE}" destId="{C30FC99E-11C9-4F4B-91BE-EC5FF677D76C}" srcOrd="0" destOrd="0" presId="urn:microsoft.com/office/officeart/2008/layout/VerticalCurvedList"/>
    <dgm:cxn modelId="{D4D86C3B-849C-4CC1-9057-9057DDF0853E}" type="presParOf" srcId="{B1042ADF-E470-49A1-9EC5-912FB5ABC9C8}" destId="{A09107B7-F06A-47B0-99E8-236AE59051E4}" srcOrd="3" destOrd="0" presId="urn:microsoft.com/office/officeart/2008/layout/VerticalCurvedList"/>
    <dgm:cxn modelId="{7CC30B60-22F6-432B-BF97-D04FEB672E16}" type="presParOf" srcId="{B1042ADF-E470-49A1-9EC5-912FB5ABC9C8}" destId="{D93C7820-0AF3-441C-A971-22EDF0C413C0}" srcOrd="4" destOrd="0" presId="urn:microsoft.com/office/officeart/2008/layout/VerticalCurvedList"/>
    <dgm:cxn modelId="{E1850695-A0CD-4FC4-983A-F280F7666107}" type="presParOf" srcId="{D93C7820-0AF3-441C-A971-22EDF0C413C0}" destId="{693FBE36-A87D-4985-978B-E6326467AE9E}" srcOrd="0" destOrd="0" presId="urn:microsoft.com/office/officeart/2008/layout/VerticalCurvedList"/>
    <dgm:cxn modelId="{A933F30D-D279-4AD8-9E5C-449920CB48F7}" type="presParOf" srcId="{B1042ADF-E470-49A1-9EC5-912FB5ABC9C8}" destId="{29E20067-AC38-42DE-A811-101794FEED18}" srcOrd="5" destOrd="0" presId="urn:microsoft.com/office/officeart/2008/layout/VerticalCurvedList"/>
    <dgm:cxn modelId="{A644B1B1-362A-44EB-8266-B62DB83C6778}" type="presParOf" srcId="{B1042ADF-E470-49A1-9EC5-912FB5ABC9C8}" destId="{71EE5159-44C0-44B3-9D70-6B93E0D7829A}" srcOrd="6" destOrd="0" presId="urn:microsoft.com/office/officeart/2008/layout/VerticalCurvedList"/>
    <dgm:cxn modelId="{DE6A9476-3720-4450-A809-81F09080989A}" type="presParOf" srcId="{71EE5159-44C0-44B3-9D70-6B93E0D7829A}" destId="{48AA8069-18DB-42F6-B077-C9A51980B95A}" srcOrd="0" destOrd="0" presId="urn:microsoft.com/office/officeart/2008/layout/VerticalCurvedList"/>
    <dgm:cxn modelId="{A25D5B69-66F3-4A10-ACB5-80B31C9E7919}" type="presParOf" srcId="{B1042ADF-E470-49A1-9EC5-912FB5ABC9C8}" destId="{6C0DD0DA-1D04-4CEC-9840-6A2C2B9AF094}" srcOrd="7" destOrd="0" presId="urn:microsoft.com/office/officeart/2008/layout/VerticalCurvedList"/>
    <dgm:cxn modelId="{D7238C06-96E5-4AED-B9C7-E82AB2B95E20}" type="presParOf" srcId="{B1042ADF-E470-49A1-9EC5-912FB5ABC9C8}" destId="{6543B519-5270-4955-BD28-8C815F01EDA3}" srcOrd="8" destOrd="0" presId="urn:microsoft.com/office/officeart/2008/layout/VerticalCurvedList"/>
    <dgm:cxn modelId="{9DF2F7B4-7992-4511-92C4-F19E24858B01}" type="presParOf" srcId="{6543B519-5270-4955-BD28-8C815F01EDA3}" destId="{5EBF12E8-29BF-4BD1-A693-6FCDCBF6F286}" srcOrd="0" destOrd="0" presId="urn:microsoft.com/office/officeart/2008/layout/VerticalCurvedList"/>
    <dgm:cxn modelId="{BF6FBA65-D651-4236-A0C4-2E55926F3B53}" type="presParOf" srcId="{B1042ADF-E470-49A1-9EC5-912FB5ABC9C8}" destId="{51C6896D-0758-4A7F-B335-0AF1F2FC7D1A}" srcOrd="9" destOrd="0" presId="urn:microsoft.com/office/officeart/2008/layout/VerticalCurvedList"/>
    <dgm:cxn modelId="{91AF2073-4F37-4908-9D6A-755621590D1C}" type="presParOf" srcId="{B1042ADF-E470-49A1-9EC5-912FB5ABC9C8}" destId="{39EB0BC4-5DAA-42F7-8652-3CBCEFFF3C49}" srcOrd="10" destOrd="0" presId="urn:microsoft.com/office/officeart/2008/layout/VerticalCurvedList"/>
    <dgm:cxn modelId="{A84D29FB-F8D2-4E82-9E6F-7A27BECAAC27}" type="presParOf" srcId="{39EB0BC4-5DAA-42F7-8652-3CBCEFFF3C49}" destId="{8AE76385-81E2-4C51-8A0B-CC72647AEE1E}" srcOrd="0" destOrd="0" presId="urn:microsoft.com/office/officeart/2008/layout/VerticalCurvedList"/>
    <dgm:cxn modelId="{3988E7F9-772C-4803-BF57-07D61690F9B9}" type="presParOf" srcId="{B1042ADF-E470-49A1-9EC5-912FB5ABC9C8}" destId="{EB7D69DE-D0EB-4E28-83D6-3CC0653F4B7C}" srcOrd="11" destOrd="0" presId="urn:microsoft.com/office/officeart/2008/layout/VerticalCurvedList"/>
    <dgm:cxn modelId="{E518D81B-EE46-45D2-BA1C-D3AD14CFDFBF}" type="presParOf" srcId="{B1042ADF-E470-49A1-9EC5-912FB5ABC9C8}" destId="{438BB514-5A07-4950-BBB5-3C0A8158FFDF}" srcOrd="12" destOrd="0" presId="urn:microsoft.com/office/officeart/2008/layout/VerticalCurvedList"/>
    <dgm:cxn modelId="{836F9BE1-12A0-47CC-80A6-C5DD2619BC3F}" type="presParOf" srcId="{438BB514-5A07-4950-BBB5-3C0A8158FFDF}" destId="{979CF307-16B9-4727-98C6-91430621A9E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AAEDFE-1B5E-42E9-B047-0B309C953F3E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F961F25-A57F-4058-A383-C35A2035C7CE}">
      <dgm:prSet phldrT="[Text]"/>
      <dgm:spPr/>
      <dgm:t>
        <a:bodyPr/>
        <a:lstStyle/>
        <a:p>
          <a:r>
            <a:rPr lang="en-US" dirty="0"/>
            <a:t>President declares disaster</a:t>
          </a:r>
        </a:p>
      </dgm:t>
    </dgm:pt>
    <dgm:pt modelId="{733893AC-23E6-4275-A230-9DBC08BEE91D}" type="parTrans" cxnId="{5CC0BE37-E8C0-4ACA-ACF1-10577C03067C}">
      <dgm:prSet/>
      <dgm:spPr/>
      <dgm:t>
        <a:bodyPr/>
        <a:lstStyle/>
        <a:p>
          <a:endParaRPr lang="en-US"/>
        </a:p>
      </dgm:t>
    </dgm:pt>
    <dgm:pt modelId="{AA25E731-10D5-41E8-8906-335EBDA19973}" type="sibTrans" cxnId="{5CC0BE37-E8C0-4ACA-ACF1-10577C03067C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EFB705F-9809-4846-B6DC-B20E06F47DCE}">
      <dgm:prSet phldrT="[Text]"/>
      <dgm:spPr/>
      <dgm:t>
        <a:bodyPr/>
        <a:lstStyle/>
        <a:p>
          <a:r>
            <a:rPr lang="en-US" dirty="0"/>
            <a:t>FEMA mobilizes; assesses need, provides individual and public assistance</a:t>
          </a:r>
        </a:p>
      </dgm:t>
    </dgm:pt>
    <dgm:pt modelId="{D18B5A91-C016-43A4-95A0-52645F6CF8E9}" type="parTrans" cxnId="{9824F5F9-C4B5-4366-8C17-D962366D8493}">
      <dgm:prSet/>
      <dgm:spPr/>
      <dgm:t>
        <a:bodyPr/>
        <a:lstStyle/>
        <a:p>
          <a:endParaRPr lang="en-US"/>
        </a:p>
      </dgm:t>
    </dgm:pt>
    <dgm:pt modelId="{F0EC6B88-87DB-4C5E-BEEE-8733349EEC95}" type="sibTrans" cxnId="{9824F5F9-C4B5-4366-8C17-D962366D8493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1A6D4DC-22AE-4CE6-BBDA-CB2F5F4C8F04}">
      <dgm:prSet phldrT="[Text]"/>
      <dgm:spPr/>
      <dgm:t>
        <a:bodyPr/>
        <a:lstStyle/>
        <a:p>
          <a:r>
            <a:rPr lang="en-US" dirty="0"/>
            <a:t>Congress appropriates CDBG Disaster Recovery funds</a:t>
          </a:r>
        </a:p>
      </dgm:t>
    </dgm:pt>
    <dgm:pt modelId="{D5B5B3E4-94E4-4347-AC8D-E74AD524F0A7}" type="parTrans" cxnId="{5DF1CB94-B965-4114-A272-9BB14C4FBAB8}">
      <dgm:prSet/>
      <dgm:spPr/>
      <dgm:t>
        <a:bodyPr/>
        <a:lstStyle/>
        <a:p>
          <a:endParaRPr lang="en-US"/>
        </a:p>
      </dgm:t>
    </dgm:pt>
    <dgm:pt modelId="{0E8959C8-9D34-49A3-B91D-1AB684653776}" type="sibTrans" cxnId="{5DF1CB94-B965-4114-A272-9BB14C4FBAB8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FF365E6A-3A8D-48E1-9C72-61EDE69AB3A9}">
      <dgm:prSet phldrT="[Text]"/>
      <dgm:spPr/>
      <dgm:t>
        <a:bodyPr/>
        <a:lstStyle/>
        <a:p>
          <a:r>
            <a:rPr lang="en-US" dirty="0"/>
            <a:t>HUD uses FEMA data to allocate CDBG-DR funds </a:t>
          </a:r>
        </a:p>
      </dgm:t>
    </dgm:pt>
    <dgm:pt modelId="{237BEA75-83C2-4E96-BB71-2B13116B20A0}" type="parTrans" cxnId="{80D6435F-9226-4190-83F2-659A9D741FE1}">
      <dgm:prSet/>
      <dgm:spPr/>
      <dgm:t>
        <a:bodyPr/>
        <a:lstStyle/>
        <a:p>
          <a:endParaRPr lang="en-US"/>
        </a:p>
      </dgm:t>
    </dgm:pt>
    <dgm:pt modelId="{4E9A8E92-F09F-410E-B354-B0EF13B7CC64}" type="sibTrans" cxnId="{80D6435F-9226-4190-83F2-659A9D741FE1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BE2124ED-8257-4760-8863-9F9B8629FCED}">
      <dgm:prSet phldrT="[Text]"/>
      <dgm:spPr/>
      <dgm:t>
        <a:bodyPr/>
        <a:lstStyle/>
        <a:p>
          <a:r>
            <a:rPr lang="en-US" dirty="0"/>
            <a:t>HUD notifies jurisdiction of fund allocation</a:t>
          </a:r>
        </a:p>
      </dgm:t>
    </dgm:pt>
    <dgm:pt modelId="{38FEB253-30DC-4271-9B1A-03E6D1BC33AF}" type="parTrans" cxnId="{F1ADF53B-B361-47EF-90AC-5E56CF8D6AF1}">
      <dgm:prSet/>
      <dgm:spPr/>
      <dgm:t>
        <a:bodyPr/>
        <a:lstStyle/>
        <a:p>
          <a:endParaRPr lang="en-US"/>
        </a:p>
      </dgm:t>
    </dgm:pt>
    <dgm:pt modelId="{1E3041F2-75D6-4DE0-82AA-5D408DED3A62}" type="sibTrans" cxnId="{F1ADF53B-B361-47EF-90AC-5E56CF8D6AF1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EFDECC29-39D5-48DA-B63F-D2E6EFD28F7D}">
      <dgm:prSet phldrT="[Text]"/>
      <dgm:spPr/>
      <dgm:t>
        <a:bodyPr/>
        <a:lstStyle/>
        <a:p>
          <a:r>
            <a:rPr lang="en-US" dirty="0"/>
            <a:t>Jurisdiction engages community in developing Action Plan for use of funds</a:t>
          </a:r>
        </a:p>
      </dgm:t>
    </dgm:pt>
    <dgm:pt modelId="{C6992238-5C8A-4273-9B62-BE99F4F1BE30}" type="parTrans" cxnId="{6EFDC8D6-C39D-4000-8C81-C5CC516F1117}">
      <dgm:prSet/>
      <dgm:spPr/>
      <dgm:t>
        <a:bodyPr/>
        <a:lstStyle/>
        <a:p>
          <a:endParaRPr lang="en-US"/>
        </a:p>
      </dgm:t>
    </dgm:pt>
    <dgm:pt modelId="{C48F4CCF-133C-423F-8C14-F066E9EAF079}" type="sibTrans" cxnId="{6EFDC8D6-C39D-4000-8C81-C5CC516F1117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8C9CE7D0-7049-4735-81BD-860AF30A4CB2}">
      <dgm:prSet phldrT="[Text]"/>
      <dgm:spPr/>
      <dgm:t>
        <a:bodyPr/>
        <a:lstStyle/>
        <a:p>
          <a:r>
            <a:rPr lang="en-US" dirty="0"/>
            <a:t>Draft Action Plan finalized by State/Grantee</a:t>
          </a:r>
        </a:p>
      </dgm:t>
    </dgm:pt>
    <dgm:pt modelId="{E46BFCB0-CC31-4E4F-A990-D6C25966F457}" type="parTrans" cxnId="{4476BF72-AB9B-484F-8882-EF85766F6ACF}">
      <dgm:prSet/>
      <dgm:spPr/>
      <dgm:t>
        <a:bodyPr/>
        <a:lstStyle/>
        <a:p>
          <a:endParaRPr lang="en-US"/>
        </a:p>
      </dgm:t>
    </dgm:pt>
    <dgm:pt modelId="{EE9B7809-6B8F-4131-BA7A-67CBDFF69CA3}" type="sibTrans" cxnId="{4476BF72-AB9B-484F-8882-EF85766F6ACF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0701A0EB-0E40-4AE7-A762-BA2BB4510E50}">
      <dgm:prSet phldrT="[Text]"/>
      <dgm:spPr/>
      <dgm:t>
        <a:bodyPr/>
        <a:lstStyle/>
        <a:p>
          <a:r>
            <a:rPr lang="en-US" dirty="0"/>
            <a:t>HUD has 45 days to review Action Plan</a:t>
          </a:r>
        </a:p>
      </dgm:t>
    </dgm:pt>
    <dgm:pt modelId="{ABF111E0-9D8A-4B39-B342-B3089D76EDE0}" type="parTrans" cxnId="{757FF6B5-4CE4-42F9-8B5F-678AC3C88F7D}">
      <dgm:prSet/>
      <dgm:spPr/>
      <dgm:t>
        <a:bodyPr/>
        <a:lstStyle/>
        <a:p>
          <a:endParaRPr lang="en-US"/>
        </a:p>
      </dgm:t>
    </dgm:pt>
    <dgm:pt modelId="{CB496711-FD21-4A0B-AA25-101FFD4DB2AC}" type="sibTrans" cxnId="{757FF6B5-4CE4-42F9-8B5F-678AC3C88F7D}">
      <dgm:prSet/>
      <dgm:spPr/>
      <dgm:t>
        <a:bodyPr/>
        <a:lstStyle/>
        <a:p>
          <a:endParaRPr lang="en-US"/>
        </a:p>
      </dgm:t>
    </dgm:pt>
    <dgm:pt modelId="{89B147D1-ADF7-4EA9-A960-BAA53838D155}">
      <dgm:prSet phldrT="[Text]"/>
      <dgm:spPr/>
      <dgm:t>
        <a:bodyPr/>
        <a:lstStyle/>
        <a:p>
          <a:r>
            <a:rPr lang="en-US" dirty="0"/>
            <a:t>HUD provides rules via Federal Register Notice</a:t>
          </a:r>
        </a:p>
      </dgm:t>
    </dgm:pt>
    <dgm:pt modelId="{E595F273-BFFA-43B6-86A8-6E3DC77FD253}" type="parTrans" cxnId="{FA48E6DB-E96C-4B76-B337-4EAB91A575FE}">
      <dgm:prSet/>
      <dgm:spPr/>
      <dgm:t>
        <a:bodyPr/>
        <a:lstStyle/>
        <a:p>
          <a:endParaRPr lang="en-US"/>
        </a:p>
      </dgm:t>
    </dgm:pt>
    <dgm:pt modelId="{0CCC3B7D-4664-4375-B319-C434B222CE5E}" type="sibTrans" cxnId="{FA48E6DB-E96C-4B76-B337-4EAB91A575FE}">
      <dgm:prSet/>
      <dgm:spPr>
        <a:ln w="9525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1AD29D8D-4B71-41EC-B7E2-4C1BE3CF56D4}" type="pres">
      <dgm:prSet presAssocID="{5DAAEDFE-1B5E-42E9-B047-0B309C953F3E}" presName="Name0" presStyleCnt="0">
        <dgm:presLayoutVars>
          <dgm:dir/>
          <dgm:resizeHandles val="exact"/>
        </dgm:presLayoutVars>
      </dgm:prSet>
      <dgm:spPr/>
    </dgm:pt>
    <dgm:pt modelId="{95380DCB-C300-49F8-80C1-66AA3EE600D6}" type="pres">
      <dgm:prSet presAssocID="{8F961F25-A57F-4058-A383-C35A2035C7CE}" presName="node" presStyleLbl="node1" presStyleIdx="0" presStyleCnt="9" custLinFactNeighborX="-86204" custLinFactNeighborY="-36639">
        <dgm:presLayoutVars>
          <dgm:bulletEnabled val="1"/>
        </dgm:presLayoutVars>
      </dgm:prSet>
      <dgm:spPr/>
    </dgm:pt>
    <dgm:pt modelId="{A196E624-82EB-4847-BF1C-C285C5A7B6AD}" type="pres">
      <dgm:prSet presAssocID="{AA25E731-10D5-41E8-8906-335EBDA19973}" presName="sibTrans" presStyleLbl="sibTrans1D1" presStyleIdx="0" presStyleCnt="8"/>
      <dgm:spPr/>
    </dgm:pt>
    <dgm:pt modelId="{B1F05491-1348-4B7A-A59A-F8BAE580E76D}" type="pres">
      <dgm:prSet presAssocID="{AA25E731-10D5-41E8-8906-335EBDA19973}" presName="connectorText" presStyleLbl="sibTrans1D1" presStyleIdx="0" presStyleCnt="8"/>
      <dgm:spPr/>
    </dgm:pt>
    <dgm:pt modelId="{1AF551E3-B74B-4872-8F22-51FA30C278D0}" type="pres">
      <dgm:prSet presAssocID="{8EFB705F-9809-4846-B6DC-B20E06F47DCE}" presName="node" presStyleLbl="node1" presStyleIdx="1" presStyleCnt="9">
        <dgm:presLayoutVars>
          <dgm:bulletEnabled val="1"/>
        </dgm:presLayoutVars>
      </dgm:prSet>
      <dgm:spPr/>
    </dgm:pt>
    <dgm:pt modelId="{BCBA549E-BAEF-4CE1-A832-E748E7A53F7A}" type="pres">
      <dgm:prSet presAssocID="{F0EC6B88-87DB-4C5E-BEEE-8733349EEC95}" presName="sibTrans" presStyleLbl="sibTrans1D1" presStyleIdx="1" presStyleCnt="8"/>
      <dgm:spPr/>
    </dgm:pt>
    <dgm:pt modelId="{E1D1265F-32C3-4721-B13B-A38AE42161FC}" type="pres">
      <dgm:prSet presAssocID="{F0EC6B88-87DB-4C5E-BEEE-8733349EEC95}" presName="connectorText" presStyleLbl="sibTrans1D1" presStyleIdx="1" presStyleCnt="8"/>
      <dgm:spPr/>
    </dgm:pt>
    <dgm:pt modelId="{662BAAA5-CB1E-4EE4-AA8B-A368A4019493}" type="pres">
      <dgm:prSet presAssocID="{81A6D4DC-22AE-4CE6-BBDA-CB2F5F4C8F04}" presName="node" presStyleLbl="node1" presStyleIdx="2" presStyleCnt="9">
        <dgm:presLayoutVars>
          <dgm:bulletEnabled val="1"/>
        </dgm:presLayoutVars>
      </dgm:prSet>
      <dgm:spPr/>
    </dgm:pt>
    <dgm:pt modelId="{33C9FE77-128B-4C8C-938E-A5469FA35A4A}" type="pres">
      <dgm:prSet presAssocID="{0E8959C8-9D34-49A3-B91D-1AB684653776}" presName="sibTrans" presStyleLbl="sibTrans1D1" presStyleIdx="2" presStyleCnt="8"/>
      <dgm:spPr/>
    </dgm:pt>
    <dgm:pt modelId="{0006721A-D898-43B9-9379-0EB5C7D3AD53}" type="pres">
      <dgm:prSet presAssocID="{0E8959C8-9D34-49A3-B91D-1AB684653776}" presName="connectorText" presStyleLbl="sibTrans1D1" presStyleIdx="2" presStyleCnt="8"/>
      <dgm:spPr/>
    </dgm:pt>
    <dgm:pt modelId="{A90997DD-FF53-4D93-B29D-C9AECE07C8CB}" type="pres">
      <dgm:prSet presAssocID="{FF365E6A-3A8D-48E1-9C72-61EDE69AB3A9}" presName="node" presStyleLbl="node1" presStyleIdx="3" presStyleCnt="9">
        <dgm:presLayoutVars>
          <dgm:bulletEnabled val="1"/>
        </dgm:presLayoutVars>
      </dgm:prSet>
      <dgm:spPr/>
    </dgm:pt>
    <dgm:pt modelId="{C2C85A70-1457-4C2E-892F-947A30990737}" type="pres">
      <dgm:prSet presAssocID="{4E9A8E92-F09F-410E-B354-B0EF13B7CC64}" presName="sibTrans" presStyleLbl="sibTrans1D1" presStyleIdx="3" presStyleCnt="8"/>
      <dgm:spPr/>
    </dgm:pt>
    <dgm:pt modelId="{F1D0356C-17B4-4748-929D-31D75A1A18CF}" type="pres">
      <dgm:prSet presAssocID="{4E9A8E92-F09F-410E-B354-B0EF13B7CC64}" presName="connectorText" presStyleLbl="sibTrans1D1" presStyleIdx="3" presStyleCnt="8"/>
      <dgm:spPr/>
    </dgm:pt>
    <dgm:pt modelId="{32C7536C-7569-44DD-909A-0CAA42B17847}" type="pres">
      <dgm:prSet presAssocID="{BE2124ED-8257-4760-8863-9F9B8629FCED}" presName="node" presStyleLbl="node1" presStyleIdx="4" presStyleCnt="9">
        <dgm:presLayoutVars>
          <dgm:bulletEnabled val="1"/>
        </dgm:presLayoutVars>
      </dgm:prSet>
      <dgm:spPr/>
    </dgm:pt>
    <dgm:pt modelId="{617C82A9-7B61-4513-9505-2D38C031F1A8}" type="pres">
      <dgm:prSet presAssocID="{1E3041F2-75D6-4DE0-82AA-5D408DED3A62}" presName="sibTrans" presStyleLbl="sibTrans1D1" presStyleIdx="4" presStyleCnt="8"/>
      <dgm:spPr/>
    </dgm:pt>
    <dgm:pt modelId="{C50228F9-3A5E-4B77-8FE4-EC1D8B03D465}" type="pres">
      <dgm:prSet presAssocID="{1E3041F2-75D6-4DE0-82AA-5D408DED3A62}" presName="connectorText" presStyleLbl="sibTrans1D1" presStyleIdx="4" presStyleCnt="8"/>
      <dgm:spPr/>
    </dgm:pt>
    <dgm:pt modelId="{8D93BBC2-C9DA-4184-B77A-74DF3D547AFB}" type="pres">
      <dgm:prSet presAssocID="{89B147D1-ADF7-4EA9-A960-BAA53838D155}" presName="node" presStyleLbl="node1" presStyleIdx="5" presStyleCnt="9">
        <dgm:presLayoutVars>
          <dgm:bulletEnabled val="1"/>
        </dgm:presLayoutVars>
      </dgm:prSet>
      <dgm:spPr/>
    </dgm:pt>
    <dgm:pt modelId="{8C992238-F171-4146-A4DA-2ADE41429693}" type="pres">
      <dgm:prSet presAssocID="{0CCC3B7D-4664-4375-B319-C434B222CE5E}" presName="sibTrans" presStyleLbl="sibTrans1D1" presStyleIdx="5" presStyleCnt="8"/>
      <dgm:spPr/>
    </dgm:pt>
    <dgm:pt modelId="{E3F56D9D-185F-43B8-BDB4-ED9E06937952}" type="pres">
      <dgm:prSet presAssocID="{0CCC3B7D-4664-4375-B319-C434B222CE5E}" presName="connectorText" presStyleLbl="sibTrans1D1" presStyleIdx="5" presStyleCnt="8"/>
      <dgm:spPr/>
    </dgm:pt>
    <dgm:pt modelId="{F5C1B038-96E0-45CC-A615-0459854B212A}" type="pres">
      <dgm:prSet presAssocID="{EFDECC29-39D5-48DA-B63F-D2E6EFD28F7D}" presName="node" presStyleLbl="node1" presStyleIdx="6" presStyleCnt="9">
        <dgm:presLayoutVars>
          <dgm:bulletEnabled val="1"/>
        </dgm:presLayoutVars>
      </dgm:prSet>
      <dgm:spPr/>
    </dgm:pt>
    <dgm:pt modelId="{AA077EB6-B40C-43D6-A027-B8438E13BAB8}" type="pres">
      <dgm:prSet presAssocID="{C48F4CCF-133C-423F-8C14-F066E9EAF079}" presName="sibTrans" presStyleLbl="sibTrans1D1" presStyleIdx="6" presStyleCnt="8"/>
      <dgm:spPr/>
    </dgm:pt>
    <dgm:pt modelId="{9119DCEF-1DEB-44DD-BA4C-027E6CCCC118}" type="pres">
      <dgm:prSet presAssocID="{C48F4CCF-133C-423F-8C14-F066E9EAF079}" presName="connectorText" presStyleLbl="sibTrans1D1" presStyleIdx="6" presStyleCnt="8"/>
      <dgm:spPr/>
    </dgm:pt>
    <dgm:pt modelId="{9D4312A7-064B-46D0-AE76-0149591D3FB7}" type="pres">
      <dgm:prSet presAssocID="{8C9CE7D0-7049-4735-81BD-860AF30A4CB2}" presName="node" presStyleLbl="node1" presStyleIdx="7" presStyleCnt="9">
        <dgm:presLayoutVars>
          <dgm:bulletEnabled val="1"/>
        </dgm:presLayoutVars>
      </dgm:prSet>
      <dgm:spPr/>
    </dgm:pt>
    <dgm:pt modelId="{6C1CCAD6-600B-48E2-87C9-CC0E885FBADE}" type="pres">
      <dgm:prSet presAssocID="{EE9B7809-6B8F-4131-BA7A-67CBDFF69CA3}" presName="sibTrans" presStyleLbl="sibTrans1D1" presStyleIdx="7" presStyleCnt="8"/>
      <dgm:spPr/>
    </dgm:pt>
    <dgm:pt modelId="{5183445A-2A60-4CF3-AAF8-A4F766CE415A}" type="pres">
      <dgm:prSet presAssocID="{EE9B7809-6B8F-4131-BA7A-67CBDFF69CA3}" presName="connectorText" presStyleLbl="sibTrans1D1" presStyleIdx="7" presStyleCnt="8"/>
      <dgm:spPr/>
    </dgm:pt>
    <dgm:pt modelId="{EB60B84A-FA02-4C9A-B61A-E6AFE6BAE213}" type="pres">
      <dgm:prSet presAssocID="{0701A0EB-0E40-4AE7-A762-BA2BB4510E50}" presName="node" presStyleLbl="node1" presStyleIdx="8" presStyleCnt="9">
        <dgm:presLayoutVars>
          <dgm:bulletEnabled val="1"/>
        </dgm:presLayoutVars>
      </dgm:prSet>
      <dgm:spPr/>
    </dgm:pt>
  </dgm:ptLst>
  <dgm:cxnLst>
    <dgm:cxn modelId="{421A9201-EAE4-4F06-8486-174E3C867255}" type="presOf" srcId="{81A6D4DC-22AE-4CE6-BBDA-CB2F5F4C8F04}" destId="{662BAAA5-CB1E-4EE4-AA8B-A368A4019493}" srcOrd="0" destOrd="0" presId="urn:microsoft.com/office/officeart/2005/8/layout/bProcess3"/>
    <dgm:cxn modelId="{47721C07-3506-4ADF-A66D-6F9B02E9771D}" type="presOf" srcId="{FF365E6A-3A8D-48E1-9C72-61EDE69AB3A9}" destId="{A90997DD-FF53-4D93-B29D-C9AECE07C8CB}" srcOrd="0" destOrd="0" presId="urn:microsoft.com/office/officeart/2005/8/layout/bProcess3"/>
    <dgm:cxn modelId="{98613B24-FE4E-4774-9E3C-C495C0A7500E}" type="presOf" srcId="{1E3041F2-75D6-4DE0-82AA-5D408DED3A62}" destId="{C50228F9-3A5E-4B77-8FE4-EC1D8B03D465}" srcOrd="1" destOrd="0" presId="urn:microsoft.com/office/officeart/2005/8/layout/bProcess3"/>
    <dgm:cxn modelId="{68D44E25-8C90-452B-99AD-C7A9708B0DB8}" type="presOf" srcId="{EE9B7809-6B8F-4131-BA7A-67CBDFF69CA3}" destId="{5183445A-2A60-4CF3-AAF8-A4F766CE415A}" srcOrd="1" destOrd="0" presId="urn:microsoft.com/office/officeart/2005/8/layout/bProcess3"/>
    <dgm:cxn modelId="{D79B292B-32D2-47F4-B7BA-79D8DB404E52}" type="presOf" srcId="{BE2124ED-8257-4760-8863-9F9B8629FCED}" destId="{32C7536C-7569-44DD-909A-0CAA42B17847}" srcOrd="0" destOrd="0" presId="urn:microsoft.com/office/officeart/2005/8/layout/bProcess3"/>
    <dgm:cxn modelId="{CB8B582D-D282-4F57-8CB9-E1C7D828789E}" type="presOf" srcId="{0E8959C8-9D34-49A3-B91D-1AB684653776}" destId="{0006721A-D898-43B9-9379-0EB5C7D3AD53}" srcOrd="1" destOrd="0" presId="urn:microsoft.com/office/officeart/2005/8/layout/bProcess3"/>
    <dgm:cxn modelId="{F8E0152F-70D2-4946-BD4F-86717EE8A5FD}" type="presOf" srcId="{8F961F25-A57F-4058-A383-C35A2035C7CE}" destId="{95380DCB-C300-49F8-80C1-66AA3EE600D6}" srcOrd="0" destOrd="0" presId="urn:microsoft.com/office/officeart/2005/8/layout/bProcess3"/>
    <dgm:cxn modelId="{5CC0BE37-E8C0-4ACA-ACF1-10577C03067C}" srcId="{5DAAEDFE-1B5E-42E9-B047-0B309C953F3E}" destId="{8F961F25-A57F-4058-A383-C35A2035C7CE}" srcOrd="0" destOrd="0" parTransId="{733893AC-23E6-4275-A230-9DBC08BEE91D}" sibTransId="{AA25E731-10D5-41E8-8906-335EBDA19973}"/>
    <dgm:cxn modelId="{F5303F3B-6D89-4F3A-A2AB-C177D173695F}" type="presOf" srcId="{5DAAEDFE-1B5E-42E9-B047-0B309C953F3E}" destId="{1AD29D8D-4B71-41EC-B7E2-4C1BE3CF56D4}" srcOrd="0" destOrd="0" presId="urn:microsoft.com/office/officeart/2005/8/layout/bProcess3"/>
    <dgm:cxn modelId="{F1ADF53B-B361-47EF-90AC-5E56CF8D6AF1}" srcId="{5DAAEDFE-1B5E-42E9-B047-0B309C953F3E}" destId="{BE2124ED-8257-4760-8863-9F9B8629FCED}" srcOrd="4" destOrd="0" parTransId="{38FEB253-30DC-4271-9B1A-03E6D1BC33AF}" sibTransId="{1E3041F2-75D6-4DE0-82AA-5D408DED3A62}"/>
    <dgm:cxn modelId="{80D6435F-9226-4190-83F2-659A9D741FE1}" srcId="{5DAAEDFE-1B5E-42E9-B047-0B309C953F3E}" destId="{FF365E6A-3A8D-48E1-9C72-61EDE69AB3A9}" srcOrd="3" destOrd="0" parTransId="{237BEA75-83C2-4E96-BB71-2B13116B20A0}" sibTransId="{4E9A8E92-F09F-410E-B354-B0EF13B7CC64}"/>
    <dgm:cxn modelId="{17CE9A43-B4DF-4EE2-9405-3F46AF8A8398}" type="presOf" srcId="{4E9A8E92-F09F-410E-B354-B0EF13B7CC64}" destId="{F1D0356C-17B4-4748-929D-31D75A1A18CF}" srcOrd="1" destOrd="0" presId="urn:microsoft.com/office/officeart/2005/8/layout/bProcess3"/>
    <dgm:cxn modelId="{9C2B4F46-0BF4-4FC5-A6D8-65905F433CC9}" type="presOf" srcId="{F0EC6B88-87DB-4C5E-BEEE-8733349EEC95}" destId="{E1D1265F-32C3-4721-B13B-A38AE42161FC}" srcOrd="1" destOrd="0" presId="urn:microsoft.com/office/officeart/2005/8/layout/bProcess3"/>
    <dgm:cxn modelId="{3627694D-4F1E-4836-851C-C76F79636F55}" type="presOf" srcId="{AA25E731-10D5-41E8-8906-335EBDA19973}" destId="{B1F05491-1348-4B7A-A59A-F8BAE580E76D}" srcOrd="1" destOrd="0" presId="urn:microsoft.com/office/officeart/2005/8/layout/bProcess3"/>
    <dgm:cxn modelId="{79595D4F-1529-43FF-BC2F-A616F0B0EF5B}" type="presOf" srcId="{EFDECC29-39D5-48DA-B63F-D2E6EFD28F7D}" destId="{F5C1B038-96E0-45CC-A615-0459854B212A}" srcOrd="0" destOrd="0" presId="urn:microsoft.com/office/officeart/2005/8/layout/bProcess3"/>
    <dgm:cxn modelId="{6F0A4B6F-25B8-4233-A1C0-40929675C071}" type="presOf" srcId="{8EFB705F-9809-4846-B6DC-B20E06F47DCE}" destId="{1AF551E3-B74B-4872-8F22-51FA30C278D0}" srcOrd="0" destOrd="0" presId="urn:microsoft.com/office/officeart/2005/8/layout/bProcess3"/>
    <dgm:cxn modelId="{4476BF72-AB9B-484F-8882-EF85766F6ACF}" srcId="{5DAAEDFE-1B5E-42E9-B047-0B309C953F3E}" destId="{8C9CE7D0-7049-4735-81BD-860AF30A4CB2}" srcOrd="7" destOrd="0" parTransId="{E46BFCB0-CC31-4E4F-A990-D6C25966F457}" sibTransId="{EE9B7809-6B8F-4131-BA7A-67CBDFF69CA3}"/>
    <dgm:cxn modelId="{4ACD1478-A995-4FCD-AA0E-E14798ABF74F}" type="presOf" srcId="{EE9B7809-6B8F-4131-BA7A-67CBDFF69CA3}" destId="{6C1CCAD6-600B-48E2-87C9-CC0E885FBADE}" srcOrd="0" destOrd="0" presId="urn:microsoft.com/office/officeart/2005/8/layout/bProcess3"/>
    <dgm:cxn modelId="{5B678281-B055-4B90-875C-50E6E73BE2C1}" type="presOf" srcId="{AA25E731-10D5-41E8-8906-335EBDA19973}" destId="{A196E624-82EB-4847-BF1C-C285C5A7B6AD}" srcOrd="0" destOrd="0" presId="urn:microsoft.com/office/officeart/2005/8/layout/bProcess3"/>
    <dgm:cxn modelId="{822B7788-E616-4C8E-A889-963FFE87F924}" type="presOf" srcId="{1E3041F2-75D6-4DE0-82AA-5D408DED3A62}" destId="{617C82A9-7B61-4513-9505-2D38C031F1A8}" srcOrd="0" destOrd="0" presId="urn:microsoft.com/office/officeart/2005/8/layout/bProcess3"/>
    <dgm:cxn modelId="{0D11658F-E842-4348-B723-A55B488AAC20}" type="presOf" srcId="{0701A0EB-0E40-4AE7-A762-BA2BB4510E50}" destId="{EB60B84A-FA02-4C9A-B61A-E6AFE6BAE213}" srcOrd="0" destOrd="0" presId="urn:microsoft.com/office/officeart/2005/8/layout/bProcess3"/>
    <dgm:cxn modelId="{5DF1CB94-B965-4114-A272-9BB14C4FBAB8}" srcId="{5DAAEDFE-1B5E-42E9-B047-0B309C953F3E}" destId="{81A6D4DC-22AE-4CE6-BBDA-CB2F5F4C8F04}" srcOrd="2" destOrd="0" parTransId="{D5B5B3E4-94E4-4347-AC8D-E74AD524F0A7}" sibTransId="{0E8959C8-9D34-49A3-B91D-1AB684653776}"/>
    <dgm:cxn modelId="{D94D32B5-FF20-48D0-82FD-7F93323A6865}" type="presOf" srcId="{F0EC6B88-87DB-4C5E-BEEE-8733349EEC95}" destId="{BCBA549E-BAEF-4CE1-A832-E748E7A53F7A}" srcOrd="0" destOrd="0" presId="urn:microsoft.com/office/officeart/2005/8/layout/bProcess3"/>
    <dgm:cxn modelId="{757FF6B5-4CE4-42F9-8B5F-678AC3C88F7D}" srcId="{5DAAEDFE-1B5E-42E9-B047-0B309C953F3E}" destId="{0701A0EB-0E40-4AE7-A762-BA2BB4510E50}" srcOrd="8" destOrd="0" parTransId="{ABF111E0-9D8A-4B39-B342-B3089D76EDE0}" sibTransId="{CB496711-FD21-4A0B-AA25-101FFD4DB2AC}"/>
    <dgm:cxn modelId="{4284ECBB-CB81-41D5-B3F5-308756FC81BB}" type="presOf" srcId="{C48F4CCF-133C-423F-8C14-F066E9EAF079}" destId="{9119DCEF-1DEB-44DD-BA4C-027E6CCCC118}" srcOrd="1" destOrd="0" presId="urn:microsoft.com/office/officeart/2005/8/layout/bProcess3"/>
    <dgm:cxn modelId="{061278D3-99BE-4669-BC22-38B2CBE8DE3B}" type="presOf" srcId="{89B147D1-ADF7-4EA9-A960-BAA53838D155}" destId="{8D93BBC2-C9DA-4184-B77A-74DF3D547AFB}" srcOrd="0" destOrd="0" presId="urn:microsoft.com/office/officeart/2005/8/layout/bProcess3"/>
    <dgm:cxn modelId="{1F8394D3-3E20-4824-955F-853E968550BF}" type="presOf" srcId="{0E8959C8-9D34-49A3-B91D-1AB684653776}" destId="{33C9FE77-128B-4C8C-938E-A5469FA35A4A}" srcOrd="0" destOrd="0" presId="urn:microsoft.com/office/officeart/2005/8/layout/bProcess3"/>
    <dgm:cxn modelId="{6EFDC8D6-C39D-4000-8C81-C5CC516F1117}" srcId="{5DAAEDFE-1B5E-42E9-B047-0B309C953F3E}" destId="{EFDECC29-39D5-48DA-B63F-D2E6EFD28F7D}" srcOrd="6" destOrd="0" parTransId="{C6992238-5C8A-4273-9B62-BE99F4F1BE30}" sibTransId="{C48F4CCF-133C-423F-8C14-F066E9EAF079}"/>
    <dgm:cxn modelId="{D455C1D8-7AC7-45A4-8850-BFEE42157908}" type="presOf" srcId="{4E9A8E92-F09F-410E-B354-B0EF13B7CC64}" destId="{C2C85A70-1457-4C2E-892F-947A30990737}" srcOrd="0" destOrd="0" presId="urn:microsoft.com/office/officeart/2005/8/layout/bProcess3"/>
    <dgm:cxn modelId="{FA48E6DB-E96C-4B76-B337-4EAB91A575FE}" srcId="{5DAAEDFE-1B5E-42E9-B047-0B309C953F3E}" destId="{89B147D1-ADF7-4EA9-A960-BAA53838D155}" srcOrd="5" destOrd="0" parTransId="{E595F273-BFFA-43B6-86A8-6E3DC77FD253}" sibTransId="{0CCC3B7D-4664-4375-B319-C434B222CE5E}"/>
    <dgm:cxn modelId="{4C0F1CE8-7A5B-4F6E-A00D-C8277EBD420E}" type="presOf" srcId="{C48F4CCF-133C-423F-8C14-F066E9EAF079}" destId="{AA077EB6-B40C-43D6-A027-B8438E13BAB8}" srcOrd="0" destOrd="0" presId="urn:microsoft.com/office/officeart/2005/8/layout/bProcess3"/>
    <dgm:cxn modelId="{09AB33EA-57B2-4D2C-BB16-74DA823537AC}" type="presOf" srcId="{8C9CE7D0-7049-4735-81BD-860AF30A4CB2}" destId="{9D4312A7-064B-46D0-AE76-0149591D3FB7}" srcOrd="0" destOrd="0" presId="urn:microsoft.com/office/officeart/2005/8/layout/bProcess3"/>
    <dgm:cxn modelId="{105DA0EE-AE76-4C71-A2E8-6EAD0789C3A9}" type="presOf" srcId="{0CCC3B7D-4664-4375-B319-C434B222CE5E}" destId="{8C992238-F171-4146-A4DA-2ADE41429693}" srcOrd="0" destOrd="0" presId="urn:microsoft.com/office/officeart/2005/8/layout/bProcess3"/>
    <dgm:cxn modelId="{B64315F0-2244-42E6-B63C-5BFFA663BF10}" type="presOf" srcId="{0CCC3B7D-4664-4375-B319-C434B222CE5E}" destId="{E3F56D9D-185F-43B8-BDB4-ED9E06937952}" srcOrd="1" destOrd="0" presId="urn:microsoft.com/office/officeart/2005/8/layout/bProcess3"/>
    <dgm:cxn modelId="{9824F5F9-C4B5-4366-8C17-D962366D8493}" srcId="{5DAAEDFE-1B5E-42E9-B047-0B309C953F3E}" destId="{8EFB705F-9809-4846-B6DC-B20E06F47DCE}" srcOrd="1" destOrd="0" parTransId="{D18B5A91-C016-43A4-95A0-52645F6CF8E9}" sibTransId="{F0EC6B88-87DB-4C5E-BEEE-8733349EEC95}"/>
    <dgm:cxn modelId="{22A32D77-413A-40C5-8472-0E1C625EB2AF}" type="presParOf" srcId="{1AD29D8D-4B71-41EC-B7E2-4C1BE3CF56D4}" destId="{95380DCB-C300-49F8-80C1-66AA3EE600D6}" srcOrd="0" destOrd="0" presId="urn:microsoft.com/office/officeart/2005/8/layout/bProcess3"/>
    <dgm:cxn modelId="{B56D0D00-C2E1-48FC-A954-BA673B2B5A4C}" type="presParOf" srcId="{1AD29D8D-4B71-41EC-B7E2-4C1BE3CF56D4}" destId="{A196E624-82EB-4847-BF1C-C285C5A7B6AD}" srcOrd="1" destOrd="0" presId="urn:microsoft.com/office/officeart/2005/8/layout/bProcess3"/>
    <dgm:cxn modelId="{947FCE7A-0E83-4602-833D-7E5F13090B63}" type="presParOf" srcId="{A196E624-82EB-4847-BF1C-C285C5A7B6AD}" destId="{B1F05491-1348-4B7A-A59A-F8BAE580E76D}" srcOrd="0" destOrd="0" presId="urn:microsoft.com/office/officeart/2005/8/layout/bProcess3"/>
    <dgm:cxn modelId="{6E124390-366D-4A5C-A0A1-EC66EBC7A017}" type="presParOf" srcId="{1AD29D8D-4B71-41EC-B7E2-4C1BE3CF56D4}" destId="{1AF551E3-B74B-4872-8F22-51FA30C278D0}" srcOrd="2" destOrd="0" presId="urn:microsoft.com/office/officeart/2005/8/layout/bProcess3"/>
    <dgm:cxn modelId="{BCDDAE13-95FD-4C35-B1D9-731289BDE3C6}" type="presParOf" srcId="{1AD29D8D-4B71-41EC-B7E2-4C1BE3CF56D4}" destId="{BCBA549E-BAEF-4CE1-A832-E748E7A53F7A}" srcOrd="3" destOrd="0" presId="urn:microsoft.com/office/officeart/2005/8/layout/bProcess3"/>
    <dgm:cxn modelId="{7236F7F9-5834-4B14-93DB-0E0004EA2DAE}" type="presParOf" srcId="{BCBA549E-BAEF-4CE1-A832-E748E7A53F7A}" destId="{E1D1265F-32C3-4721-B13B-A38AE42161FC}" srcOrd="0" destOrd="0" presId="urn:microsoft.com/office/officeart/2005/8/layout/bProcess3"/>
    <dgm:cxn modelId="{93220197-4F55-4B47-A396-51C83B726BCF}" type="presParOf" srcId="{1AD29D8D-4B71-41EC-B7E2-4C1BE3CF56D4}" destId="{662BAAA5-CB1E-4EE4-AA8B-A368A4019493}" srcOrd="4" destOrd="0" presId="urn:microsoft.com/office/officeart/2005/8/layout/bProcess3"/>
    <dgm:cxn modelId="{370CF61F-1CD1-47BE-B772-B95978FC3A66}" type="presParOf" srcId="{1AD29D8D-4B71-41EC-B7E2-4C1BE3CF56D4}" destId="{33C9FE77-128B-4C8C-938E-A5469FA35A4A}" srcOrd="5" destOrd="0" presId="urn:microsoft.com/office/officeart/2005/8/layout/bProcess3"/>
    <dgm:cxn modelId="{8469F05D-FC08-46DE-B59F-0453ECF400A5}" type="presParOf" srcId="{33C9FE77-128B-4C8C-938E-A5469FA35A4A}" destId="{0006721A-D898-43B9-9379-0EB5C7D3AD53}" srcOrd="0" destOrd="0" presId="urn:microsoft.com/office/officeart/2005/8/layout/bProcess3"/>
    <dgm:cxn modelId="{00309F99-4EF5-4FED-AA7E-9A579208D079}" type="presParOf" srcId="{1AD29D8D-4B71-41EC-B7E2-4C1BE3CF56D4}" destId="{A90997DD-FF53-4D93-B29D-C9AECE07C8CB}" srcOrd="6" destOrd="0" presId="urn:microsoft.com/office/officeart/2005/8/layout/bProcess3"/>
    <dgm:cxn modelId="{59C900CF-00A3-4D08-A20F-1DFD4D2235ED}" type="presParOf" srcId="{1AD29D8D-4B71-41EC-B7E2-4C1BE3CF56D4}" destId="{C2C85A70-1457-4C2E-892F-947A30990737}" srcOrd="7" destOrd="0" presId="urn:microsoft.com/office/officeart/2005/8/layout/bProcess3"/>
    <dgm:cxn modelId="{12323B64-BF59-4E88-A5D2-98F5AF846369}" type="presParOf" srcId="{C2C85A70-1457-4C2E-892F-947A30990737}" destId="{F1D0356C-17B4-4748-929D-31D75A1A18CF}" srcOrd="0" destOrd="0" presId="urn:microsoft.com/office/officeart/2005/8/layout/bProcess3"/>
    <dgm:cxn modelId="{05E9970D-BC6E-4EBB-ABC0-F27F770D4277}" type="presParOf" srcId="{1AD29D8D-4B71-41EC-B7E2-4C1BE3CF56D4}" destId="{32C7536C-7569-44DD-909A-0CAA42B17847}" srcOrd="8" destOrd="0" presId="urn:microsoft.com/office/officeart/2005/8/layout/bProcess3"/>
    <dgm:cxn modelId="{1D35E67A-BA61-4A9B-8BF9-28DCAC1E3C13}" type="presParOf" srcId="{1AD29D8D-4B71-41EC-B7E2-4C1BE3CF56D4}" destId="{617C82A9-7B61-4513-9505-2D38C031F1A8}" srcOrd="9" destOrd="0" presId="urn:microsoft.com/office/officeart/2005/8/layout/bProcess3"/>
    <dgm:cxn modelId="{A182B10E-04E4-4821-BC5A-E12625DA045D}" type="presParOf" srcId="{617C82A9-7B61-4513-9505-2D38C031F1A8}" destId="{C50228F9-3A5E-4B77-8FE4-EC1D8B03D465}" srcOrd="0" destOrd="0" presId="urn:microsoft.com/office/officeart/2005/8/layout/bProcess3"/>
    <dgm:cxn modelId="{FF8DA7F0-75A4-4310-A7F0-AE5FE4582C54}" type="presParOf" srcId="{1AD29D8D-4B71-41EC-B7E2-4C1BE3CF56D4}" destId="{8D93BBC2-C9DA-4184-B77A-74DF3D547AFB}" srcOrd="10" destOrd="0" presId="urn:microsoft.com/office/officeart/2005/8/layout/bProcess3"/>
    <dgm:cxn modelId="{9B500449-0F97-4974-85D0-82BA99E1484A}" type="presParOf" srcId="{1AD29D8D-4B71-41EC-B7E2-4C1BE3CF56D4}" destId="{8C992238-F171-4146-A4DA-2ADE41429693}" srcOrd="11" destOrd="0" presId="urn:microsoft.com/office/officeart/2005/8/layout/bProcess3"/>
    <dgm:cxn modelId="{A527F9B8-1CFD-405B-A151-EB5A22EB503B}" type="presParOf" srcId="{8C992238-F171-4146-A4DA-2ADE41429693}" destId="{E3F56D9D-185F-43B8-BDB4-ED9E06937952}" srcOrd="0" destOrd="0" presId="urn:microsoft.com/office/officeart/2005/8/layout/bProcess3"/>
    <dgm:cxn modelId="{492296CB-5B8E-497A-840E-F5E684D68BBC}" type="presParOf" srcId="{1AD29D8D-4B71-41EC-B7E2-4C1BE3CF56D4}" destId="{F5C1B038-96E0-45CC-A615-0459854B212A}" srcOrd="12" destOrd="0" presId="urn:microsoft.com/office/officeart/2005/8/layout/bProcess3"/>
    <dgm:cxn modelId="{B26464AF-4740-4F42-8744-0D58AA26EBA0}" type="presParOf" srcId="{1AD29D8D-4B71-41EC-B7E2-4C1BE3CF56D4}" destId="{AA077EB6-B40C-43D6-A027-B8438E13BAB8}" srcOrd="13" destOrd="0" presId="urn:microsoft.com/office/officeart/2005/8/layout/bProcess3"/>
    <dgm:cxn modelId="{50E788DB-6BAA-4930-A9F0-11C520E5A172}" type="presParOf" srcId="{AA077EB6-B40C-43D6-A027-B8438E13BAB8}" destId="{9119DCEF-1DEB-44DD-BA4C-027E6CCCC118}" srcOrd="0" destOrd="0" presId="urn:microsoft.com/office/officeart/2005/8/layout/bProcess3"/>
    <dgm:cxn modelId="{27F2B9CC-620B-46F9-8564-925EBBF078D5}" type="presParOf" srcId="{1AD29D8D-4B71-41EC-B7E2-4C1BE3CF56D4}" destId="{9D4312A7-064B-46D0-AE76-0149591D3FB7}" srcOrd="14" destOrd="0" presId="urn:microsoft.com/office/officeart/2005/8/layout/bProcess3"/>
    <dgm:cxn modelId="{2F378014-22C2-418D-8670-40B02905FC1D}" type="presParOf" srcId="{1AD29D8D-4B71-41EC-B7E2-4C1BE3CF56D4}" destId="{6C1CCAD6-600B-48E2-87C9-CC0E885FBADE}" srcOrd="15" destOrd="0" presId="urn:microsoft.com/office/officeart/2005/8/layout/bProcess3"/>
    <dgm:cxn modelId="{29B5A3E2-B759-4331-870D-CB2C5E9F220A}" type="presParOf" srcId="{6C1CCAD6-600B-48E2-87C9-CC0E885FBADE}" destId="{5183445A-2A60-4CF3-AAF8-A4F766CE415A}" srcOrd="0" destOrd="0" presId="urn:microsoft.com/office/officeart/2005/8/layout/bProcess3"/>
    <dgm:cxn modelId="{401F01D4-8199-4784-AE48-A4BB567AA30E}" type="presParOf" srcId="{1AD29D8D-4B71-41EC-B7E2-4C1BE3CF56D4}" destId="{EB60B84A-FA02-4C9A-B61A-E6AFE6BAE213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64151-C62E-49ED-9B1F-D53CD2CC6030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101F8D-D869-4589-BBBD-C7F3F38C6C39}">
      <dgm:prSet phldrT="[Text]"/>
      <dgm:spPr/>
      <dgm:t>
        <a:bodyPr/>
        <a:lstStyle/>
        <a:p>
          <a:r>
            <a:rPr lang="en-US" dirty="0"/>
            <a:t>HUD issues grant agreement</a:t>
          </a:r>
        </a:p>
      </dgm:t>
    </dgm:pt>
    <dgm:pt modelId="{269DF2CA-653E-4ADA-B8D8-6684E94E08A2}" type="parTrans" cxnId="{D937EA66-0A89-44C4-8FC4-6A14303470F5}">
      <dgm:prSet/>
      <dgm:spPr/>
      <dgm:t>
        <a:bodyPr/>
        <a:lstStyle/>
        <a:p>
          <a:endParaRPr lang="en-US"/>
        </a:p>
      </dgm:t>
    </dgm:pt>
    <dgm:pt modelId="{8E0AF917-1F0F-42E1-85D3-5D89505D3648}" type="sibTrans" cxnId="{D937EA66-0A89-44C4-8FC4-6A14303470F5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9AD7CD69-33E8-4A7A-8C17-E67FB5F7DF0E}">
      <dgm:prSet phldrT="[Text]"/>
      <dgm:spPr/>
      <dgm:t>
        <a:bodyPr/>
        <a:lstStyle/>
        <a:p>
          <a:r>
            <a:rPr lang="en-US" dirty="0"/>
            <a:t>Agreement executed by State/Grantee</a:t>
          </a:r>
        </a:p>
      </dgm:t>
    </dgm:pt>
    <dgm:pt modelId="{1B538FFC-4180-415D-AC96-7F5AAF8AD19E}" type="parTrans" cxnId="{F8F3D382-6FBD-4664-923C-A604E1A05DF1}">
      <dgm:prSet/>
      <dgm:spPr/>
      <dgm:t>
        <a:bodyPr/>
        <a:lstStyle/>
        <a:p>
          <a:endParaRPr lang="en-US"/>
        </a:p>
      </dgm:t>
    </dgm:pt>
    <dgm:pt modelId="{2D504DCC-B519-4C8C-8635-8206A5B0875C}" type="sibTrans" cxnId="{F8F3D382-6FBD-4664-923C-A604E1A05DF1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78624EAF-D9BE-4077-ABA2-535CC6BBD0CB}">
      <dgm:prSet phldrT="[Text]"/>
      <dgm:spPr/>
      <dgm:t>
        <a:bodyPr/>
        <a:lstStyle/>
        <a:p>
          <a:r>
            <a:rPr lang="en-US" dirty="0"/>
            <a:t>State/Grantee begins implementation</a:t>
          </a:r>
        </a:p>
      </dgm:t>
    </dgm:pt>
    <dgm:pt modelId="{2FECB46D-6381-430E-AA9D-1423E1D91D51}" type="parTrans" cxnId="{4E050D80-13F9-4619-A308-13D6B6F38828}">
      <dgm:prSet/>
      <dgm:spPr/>
      <dgm:t>
        <a:bodyPr/>
        <a:lstStyle/>
        <a:p>
          <a:endParaRPr lang="en-US"/>
        </a:p>
      </dgm:t>
    </dgm:pt>
    <dgm:pt modelId="{583EF491-3754-4B0E-90BF-CBD8F8852C84}" type="sibTrans" cxnId="{4E050D80-13F9-4619-A308-13D6B6F38828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D6F0BFD8-8266-4CBB-AC29-F04CF831DCC2}">
      <dgm:prSet phldrT="[Text]"/>
      <dgm:spPr/>
      <dgm:t>
        <a:bodyPr/>
        <a:lstStyle/>
        <a:p>
          <a:r>
            <a:rPr lang="en-US" dirty="0"/>
            <a:t>HUD funds project costs</a:t>
          </a:r>
        </a:p>
      </dgm:t>
    </dgm:pt>
    <dgm:pt modelId="{F67A4C54-6638-4018-8776-AF5A8241116A}" type="parTrans" cxnId="{9FDEEED0-6E37-42D3-A7E4-3BA85B7B4439}">
      <dgm:prSet/>
      <dgm:spPr/>
      <dgm:t>
        <a:bodyPr/>
        <a:lstStyle/>
        <a:p>
          <a:endParaRPr lang="en-US"/>
        </a:p>
      </dgm:t>
    </dgm:pt>
    <dgm:pt modelId="{3DBBE965-5BDD-4081-B7CF-51EB3EDE5CA5}" type="sibTrans" cxnId="{9FDEEED0-6E37-42D3-A7E4-3BA85B7B4439}">
      <dgm:prSet/>
      <dgm:spPr>
        <a:ln w="19050"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65A79614-388F-47CB-A3BA-B93CD0E623EC}">
      <dgm:prSet phldrT="[Text]"/>
      <dgm:spPr/>
      <dgm:t>
        <a:bodyPr/>
        <a:lstStyle/>
        <a:p>
          <a:r>
            <a:rPr lang="en-US" dirty="0"/>
            <a:t>HUD monitors for compliance</a:t>
          </a:r>
        </a:p>
      </dgm:t>
    </dgm:pt>
    <dgm:pt modelId="{6BDE821E-EAA8-4939-8676-6096AFF18271}" type="parTrans" cxnId="{DA996595-D92E-441B-8AF1-77A71D108D92}">
      <dgm:prSet/>
      <dgm:spPr/>
      <dgm:t>
        <a:bodyPr/>
        <a:lstStyle/>
        <a:p>
          <a:endParaRPr lang="en-US"/>
        </a:p>
      </dgm:t>
    </dgm:pt>
    <dgm:pt modelId="{289B48CD-D330-4CB2-8B21-B699551F7C64}" type="sibTrans" cxnId="{DA996595-D92E-441B-8AF1-77A71D108D92}">
      <dgm:prSet/>
      <dgm:spPr/>
      <dgm:t>
        <a:bodyPr/>
        <a:lstStyle/>
        <a:p>
          <a:endParaRPr lang="en-US"/>
        </a:p>
      </dgm:t>
    </dgm:pt>
    <dgm:pt modelId="{D24A7C37-DC5D-4218-BC90-D042D66A66D1}" type="pres">
      <dgm:prSet presAssocID="{EB264151-C62E-49ED-9B1F-D53CD2CC6030}" presName="Name0" presStyleCnt="0">
        <dgm:presLayoutVars>
          <dgm:dir/>
          <dgm:resizeHandles val="exact"/>
        </dgm:presLayoutVars>
      </dgm:prSet>
      <dgm:spPr/>
    </dgm:pt>
    <dgm:pt modelId="{903D37AF-D3F4-4C01-B4CB-6438BD57E65D}" type="pres">
      <dgm:prSet presAssocID="{51101F8D-D869-4589-BBBD-C7F3F38C6C39}" presName="node" presStyleLbl="node1" presStyleIdx="0" presStyleCnt="5">
        <dgm:presLayoutVars>
          <dgm:bulletEnabled val="1"/>
        </dgm:presLayoutVars>
      </dgm:prSet>
      <dgm:spPr/>
    </dgm:pt>
    <dgm:pt modelId="{776CA107-1078-4C7B-BA3E-F17DEB9FDF65}" type="pres">
      <dgm:prSet presAssocID="{8E0AF917-1F0F-42E1-85D3-5D89505D3648}" presName="sibTrans" presStyleLbl="sibTrans1D1" presStyleIdx="0" presStyleCnt="4"/>
      <dgm:spPr/>
    </dgm:pt>
    <dgm:pt modelId="{0F023C97-726D-491D-B9EE-28B7BA93B429}" type="pres">
      <dgm:prSet presAssocID="{8E0AF917-1F0F-42E1-85D3-5D89505D3648}" presName="connectorText" presStyleLbl="sibTrans1D1" presStyleIdx="0" presStyleCnt="4"/>
      <dgm:spPr/>
    </dgm:pt>
    <dgm:pt modelId="{2A7ADE23-DC1E-4380-815D-578EB7FDAC37}" type="pres">
      <dgm:prSet presAssocID="{9AD7CD69-33E8-4A7A-8C17-E67FB5F7DF0E}" presName="node" presStyleLbl="node1" presStyleIdx="1" presStyleCnt="5">
        <dgm:presLayoutVars>
          <dgm:bulletEnabled val="1"/>
        </dgm:presLayoutVars>
      </dgm:prSet>
      <dgm:spPr/>
    </dgm:pt>
    <dgm:pt modelId="{E05928CF-92FA-4E3B-83DF-512457EE3F66}" type="pres">
      <dgm:prSet presAssocID="{2D504DCC-B519-4C8C-8635-8206A5B0875C}" presName="sibTrans" presStyleLbl="sibTrans1D1" presStyleIdx="1" presStyleCnt="4"/>
      <dgm:spPr/>
    </dgm:pt>
    <dgm:pt modelId="{D4D1964F-4200-45D2-B7C1-C916DB88EE6D}" type="pres">
      <dgm:prSet presAssocID="{2D504DCC-B519-4C8C-8635-8206A5B0875C}" presName="connectorText" presStyleLbl="sibTrans1D1" presStyleIdx="1" presStyleCnt="4"/>
      <dgm:spPr/>
    </dgm:pt>
    <dgm:pt modelId="{69F64D73-43BD-4C04-8A11-7BDB38165742}" type="pres">
      <dgm:prSet presAssocID="{78624EAF-D9BE-4077-ABA2-535CC6BBD0CB}" presName="node" presStyleLbl="node1" presStyleIdx="2" presStyleCnt="5">
        <dgm:presLayoutVars>
          <dgm:bulletEnabled val="1"/>
        </dgm:presLayoutVars>
      </dgm:prSet>
      <dgm:spPr/>
    </dgm:pt>
    <dgm:pt modelId="{108A6E98-D6D9-4E65-8D8F-BC63417FEF11}" type="pres">
      <dgm:prSet presAssocID="{583EF491-3754-4B0E-90BF-CBD8F8852C84}" presName="sibTrans" presStyleLbl="sibTrans1D1" presStyleIdx="2" presStyleCnt="4"/>
      <dgm:spPr/>
    </dgm:pt>
    <dgm:pt modelId="{D3D9B43C-965E-4A2D-B011-A3A9CDD6DFE0}" type="pres">
      <dgm:prSet presAssocID="{583EF491-3754-4B0E-90BF-CBD8F8852C84}" presName="connectorText" presStyleLbl="sibTrans1D1" presStyleIdx="2" presStyleCnt="4"/>
      <dgm:spPr/>
    </dgm:pt>
    <dgm:pt modelId="{AB165FAE-7239-41CB-B1FD-E712A7532509}" type="pres">
      <dgm:prSet presAssocID="{D6F0BFD8-8266-4CBB-AC29-F04CF831DCC2}" presName="node" presStyleLbl="node1" presStyleIdx="3" presStyleCnt="5">
        <dgm:presLayoutVars>
          <dgm:bulletEnabled val="1"/>
        </dgm:presLayoutVars>
      </dgm:prSet>
      <dgm:spPr/>
    </dgm:pt>
    <dgm:pt modelId="{77B59BD2-6B4A-4DEC-A759-3E2F24D6AC7F}" type="pres">
      <dgm:prSet presAssocID="{3DBBE965-5BDD-4081-B7CF-51EB3EDE5CA5}" presName="sibTrans" presStyleLbl="sibTrans1D1" presStyleIdx="3" presStyleCnt="4"/>
      <dgm:spPr/>
    </dgm:pt>
    <dgm:pt modelId="{8F07A5D7-C8B2-48EC-BA62-7165BE9CF4AA}" type="pres">
      <dgm:prSet presAssocID="{3DBBE965-5BDD-4081-B7CF-51EB3EDE5CA5}" presName="connectorText" presStyleLbl="sibTrans1D1" presStyleIdx="3" presStyleCnt="4"/>
      <dgm:spPr/>
    </dgm:pt>
    <dgm:pt modelId="{C6978732-B473-4664-9779-99A2A16BA087}" type="pres">
      <dgm:prSet presAssocID="{65A79614-388F-47CB-A3BA-B93CD0E623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1B00F03-5D3B-41E2-8117-5081D754EDB3}" type="presOf" srcId="{2D504DCC-B519-4C8C-8635-8206A5B0875C}" destId="{E05928CF-92FA-4E3B-83DF-512457EE3F66}" srcOrd="0" destOrd="0" presId="urn:microsoft.com/office/officeart/2005/8/layout/bProcess3"/>
    <dgm:cxn modelId="{5AFC1D23-9397-4DDA-9238-DAC0060D4442}" type="presOf" srcId="{8E0AF917-1F0F-42E1-85D3-5D89505D3648}" destId="{0F023C97-726D-491D-B9EE-28B7BA93B429}" srcOrd="1" destOrd="0" presId="urn:microsoft.com/office/officeart/2005/8/layout/bProcess3"/>
    <dgm:cxn modelId="{CEC06E36-6786-42AE-A105-89B37D49FC5E}" type="presOf" srcId="{D6F0BFD8-8266-4CBB-AC29-F04CF831DCC2}" destId="{AB165FAE-7239-41CB-B1FD-E712A7532509}" srcOrd="0" destOrd="0" presId="urn:microsoft.com/office/officeart/2005/8/layout/bProcess3"/>
    <dgm:cxn modelId="{48B50C37-94A0-471C-B19E-91A1C47EFA66}" type="presOf" srcId="{2D504DCC-B519-4C8C-8635-8206A5B0875C}" destId="{D4D1964F-4200-45D2-B7C1-C916DB88EE6D}" srcOrd="1" destOrd="0" presId="urn:microsoft.com/office/officeart/2005/8/layout/bProcess3"/>
    <dgm:cxn modelId="{A971E042-AE54-40E9-89C5-BB0B9C4B922F}" type="presOf" srcId="{3DBBE965-5BDD-4081-B7CF-51EB3EDE5CA5}" destId="{77B59BD2-6B4A-4DEC-A759-3E2F24D6AC7F}" srcOrd="0" destOrd="0" presId="urn:microsoft.com/office/officeart/2005/8/layout/bProcess3"/>
    <dgm:cxn modelId="{D937EA66-0A89-44C4-8FC4-6A14303470F5}" srcId="{EB264151-C62E-49ED-9B1F-D53CD2CC6030}" destId="{51101F8D-D869-4589-BBBD-C7F3F38C6C39}" srcOrd="0" destOrd="0" parTransId="{269DF2CA-653E-4ADA-B8D8-6684E94E08A2}" sibTransId="{8E0AF917-1F0F-42E1-85D3-5D89505D3648}"/>
    <dgm:cxn modelId="{8F0AEF4B-8476-4CA2-BB62-13E5C0CAC237}" type="presOf" srcId="{EB264151-C62E-49ED-9B1F-D53CD2CC6030}" destId="{D24A7C37-DC5D-4218-BC90-D042D66A66D1}" srcOrd="0" destOrd="0" presId="urn:microsoft.com/office/officeart/2005/8/layout/bProcess3"/>
    <dgm:cxn modelId="{6C4E0A4F-EE82-4DC4-9F21-AAB8EF2F05EF}" type="presOf" srcId="{51101F8D-D869-4589-BBBD-C7F3F38C6C39}" destId="{903D37AF-D3F4-4C01-B4CB-6438BD57E65D}" srcOrd="0" destOrd="0" presId="urn:microsoft.com/office/officeart/2005/8/layout/bProcess3"/>
    <dgm:cxn modelId="{4E050D80-13F9-4619-A308-13D6B6F38828}" srcId="{EB264151-C62E-49ED-9B1F-D53CD2CC6030}" destId="{78624EAF-D9BE-4077-ABA2-535CC6BBD0CB}" srcOrd="2" destOrd="0" parTransId="{2FECB46D-6381-430E-AA9D-1423E1D91D51}" sibTransId="{583EF491-3754-4B0E-90BF-CBD8F8852C84}"/>
    <dgm:cxn modelId="{F8F3D382-6FBD-4664-923C-A604E1A05DF1}" srcId="{EB264151-C62E-49ED-9B1F-D53CD2CC6030}" destId="{9AD7CD69-33E8-4A7A-8C17-E67FB5F7DF0E}" srcOrd="1" destOrd="0" parTransId="{1B538FFC-4180-415D-AC96-7F5AAF8AD19E}" sibTransId="{2D504DCC-B519-4C8C-8635-8206A5B0875C}"/>
    <dgm:cxn modelId="{DA996595-D92E-441B-8AF1-77A71D108D92}" srcId="{EB264151-C62E-49ED-9B1F-D53CD2CC6030}" destId="{65A79614-388F-47CB-A3BA-B93CD0E623EC}" srcOrd="4" destOrd="0" parTransId="{6BDE821E-EAA8-4939-8676-6096AFF18271}" sibTransId="{289B48CD-D330-4CB2-8B21-B699551F7C64}"/>
    <dgm:cxn modelId="{1DAEB6A6-37BC-43FB-9A34-9ED65678A3E4}" type="presOf" srcId="{65A79614-388F-47CB-A3BA-B93CD0E623EC}" destId="{C6978732-B473-4664-9779-99A2A16BA087}" srcOrd="0" destOrd="0" presId="urn:microsoft.com/office/officeart/2005/8/layout/bProcess3"/>
    <dgm:cxn modelId="{61DA0EAD-336D-491E-9688-BC433D1C6E3A}" type="presOf" srcId="{583EF491-3754-4B0E-90BF-CBD8F8852C84}" destId="{D3D9B43C-965E-4A2D-B011-A3A9CDD6DFE0}" srcOrd="1" destOrd="0" presId="urn:microsoft.com/office/officeart/2005/8/layout/bProcess3"/>
    <dgm:cxn modelId="{9792B3B3-95F5-406D-AEFB-A208DE051671}" type="presOf" srcId="{78624EAF-D9BE-4077-ABA2-535CC6BBD0CB}" destId="{69F64D73-43BD-4C04-8A11-7BDB38165742}" srcOrd="0" destOrd="0" presId="urn:microsoft.com/office/officeart/2005/8/layout/bProcess3"/>
    <dgm:cxn modelId="{9FDEEED0-6E37-42D3-A7E4-3BA85B7B4439}" srcId="{EB264151-C62E-49ED-9B1F-D53CD2CC6030}" destId="{D6F0BFD8-8266-4CBB-AC29-F04CF831DCC2}" srcOrd="3" destOrd="0" parTransId="{F67A4C54-6638-4018-8776-AF5A8241116A}" sibTransId="{3DBBE965-5BDD-4081-B7CF-51EB3EDE5CA5}"/>
    <dgm:cxn modelId="{9E3564D6-9A53-40A5-B78B-ED062899A998}" type="presOf" srcId="{9AD7CD69-33E8-4A7A-8C17-E67FB5F7DF0E}" destId="{2A7ADE23-DC1E-4380-815D-578EB7FDAC37}" srcOrd="0" destOrd="0" presId="urn:microsoft.com/office/officeart/2005/8/layout/bProcess3"/>
    <dgm:cxn modelId="{293265E0-9FE6-4167-8BAF-24945DA3E566}" type="presOf" srcId="{3DBBE965-5BDD-4081-B7CF-51EB3EDE5CA5}" destId="{8F07A5D7-C8B2-48EC-BA62-7165BE9CF4AA}" srcOrd="1" destOrd="0" presId="urn:microsoft.com/office/officeart/2005/8/layout/bProcess3"/>
    <dgm:cxn modelId="{BA18FBEE-56D7-44E5-AD1F-4831AC640459}" type="presOf" srcId="{8E0AF917-1F0F-42E1-85D3-5D89505D3648}" destId="{776CA107-1078-4C7B-BA3E-F17DEB9FDF65}" srcOrd="0" destOrd="0" presId="urn:microsoft.com/office/officeart/2005/8/layout/bProcess3"/>
    <dgm:cxn modelId="{5B3ED3EF-E991-4E56-B66B-F85C89FFC2C0}" type="presOf" srcId="{583EF491-3754-4B0E-90BF-CBD8F8852C84}" destId="{108A6E98-D6D9-4E65-8D8F-BC63417FEF11}" srcOrd="0" destOrd="0" presId="urn:microsoft.com/office/officeart/2005/8/layout/bProcess3"/>
    <dgm:cxn modelId="{1759B4A1-7D03-48A3-8B3E-A53F5AC50734}" type="presParOf" srcId="{D24A7C37-DC5D-4218-BC90-D042D66A66D1}" destId="{903D37AF-D3F4-4C01-B4CB-6438BD57E65D}" srcOrd="0" destOrd="0" presId="urn:microsoft.com/office/officeart/2005/8/layout/bProcess3"/>
    <dgm:cxn modelId="{C4B8A6D0-08B4-4525-B0BB-47DB2D950792}" type="presParOf" srcId="{D24A7C37-DC5D-4218-BC90-D042D66A66D1}" destId="{776CA107-1078-4C7B-BA3E-F17DEB9FDF65}" srcOrd="1" destOrd="0" presId="urn:microsoft.com/office/officeart/2005/8/layout/bProcess3"/>
    <dgm:cxn modelId="{20CDC25D-19AB-4D80-BA62-CA645CFB457C}" type="presParOf" srcId="{776CA107-1078-4C7B-BA3E-F17DEB9FDF65}" destId="{0F023C97-726D-491D-B9EE-28B7BA93B429}" srcOrd="0" destOrd="0" presId="urn:microsoft.com/office/officeart/2005/8/layout/bProcess3"/>
    <dgm:cxn modelId="{29EF6DCF-DDE0-4E93-879B-97FC99E11F4F}" type="presParOf" srcId="{D24A7C37-DC5D-4218-BC90-D042D66A66D1}" destId="{2A7ADE23-DC1E-4380-815D-578EB7FDAC37}" srcOrd="2" destOrd="0" presId="urn:microsoft.com/office/officeart/2005/8/layout/bProcess3"/>
    <dgm:cxn modelId="{3C077586-6D86-4BE9-BC5F-13BCA9775A9A}" type="presParOf" srcId="{D24A7C37-DC5D-4218-BC90-D042D66A66D1}" destId="{E05928CF-92FA-4E3B-83DF-512457EE3F66}" srcOrd="3" destOrd="0" presId="urn:microsoft.com/office/officeart/2005/8/layout/bProcess3"/>
    <dgm:cxn modelId="{B56AF652-831F-4E5D-9AC3-87344C65A374}" type="presParOf" srcId="{E05928CF-92FA-4E3B-83DF-512457EE3F66}" destId="{D4D1964F-4200-45D2-B7C1-C916DB88EE6D}" srcOrd="0" destOrd="0" presId="urn:microsoft.com/office/officeart/2005/8/layout/bProcess3"/>
    <dgm:cxn modelId="{EF74E5FC-AD6D-422D-A50E-A526AFA149C2}" type="presParOf" srcId="{D24A7C37-DC5D-4218-BC90-D042D66A66D1}" destId="{69F64D73-43BD-4C04-8A11-7BDB38165742}" srcOrd="4" destOrd="0" presId="urn:microsoft.com/office/officeart/2005/8/layout/bProcess3"/>
    <dgm:cxn modelId="{685BAA99-D94D-40AC-81AE-2F25DE77E290}" type="presParOf" srcId="{D24A7C37-DC5D-4218-BC90-D042D66A66D1}" destId="{108A6E98-D6D9-4E65-8D8F-BC63417FEF11}" srcOrd="5" destOrd="0" presId="urn:microsoft.com/office/officeart/2005/8/layout/bProcess3"/>
    <dgm:cxn modelId="{278F1BF1-753F-4B21-A3CC-A2D171441504}" type="presParOf" srcId="{108A6E98-D6D9-4E65-8D8F-BC63417FEF11}" destId="{D3D9B43C-965E-4A2D-B011-A3A9CDD6DFE0}" srcOrd="0" destOrd="0" presId="urn:microsoft.com/office/officeart/2005/8/layout/bProcess3"/>
    <dgm:cxn modelId="{28B3C545-A1AB-4C96-AB75-7F7ED426E1ED}" type="presParOf" srcId="{D24A7C37-DC5D-4218-BC90-D042D66A66D1}" destId="{AB165FAE-7239-41CB-B1FD-E712A7532509}" srcOrd="6" destOrd="0" presId="urn:microsoft.com/office/officeart/2005/8/layout/bProcess3"/>
    <dgm:cxn modelId="{D565B5C6-92BB-4286-9D45-CBFE8EB4B53D}" type="presParOf" srcId="{D24A7C37-DC5D-4218-BC90-D042D66A66D1}" destId="{77B59BD2-6B4A-4DEC-A759-3E2F24D6AC7F}" srcOrd="7" destOrd="0" presId="urn:microsoft.com/office/officeart/2005/8/layout/bProcess3"/>
    <dgm:cxn modelId="{7BB4F92A-7B67-423F-82EC-E5B5AC8159AC}" type="presParOf" srcId="{77B59BD2-6B4A-4DEC-A759-3E2F24D6AC7F}" destId="{8F07A5D7-C8B2-48EC-BA62-7165BE9CF4AA}" srcOrd="0" destOrd="0" presId="urn:microsoft.com/office/officeart/2005/8/layout/bProcess3"/>
    <dgm:cxn modelId="{225EB726-EB14-46DA-84E5-146F19A20B90}" type="presParOf" srcId="{D24A7C37-DC5D-4218-BC90-D042D66A66D1}" destId="{C6978732-B473-4664-9779-99A2A16BA08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68AA5E-41FD-4F90-B0C3-BB0E530910F9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069D68-2103-4F74-B15C-56E23186AC5F}">
      <dgm:prSet phldrT="[Text]"/>
      <dgm:spPr/>
      <dgm:t>
        <a:bodyPr/>
        <a:lstStyle/>
        <a:p>
          <a:r>
            <a:rPr lang="en-US" dirty="0"/>
            <a:t>Identifying Unmet Needs</a:t>
          </a:r>
        </a:p>
      </dgm:t>
    </dgm:pt>
    <dgm:pt modelId="{19A5D34C-CCCD-4858-AE16-E39B4723ECFF}" type="parTrans" cxnId="{BCCED549-A847-4F5D-A4CA-9F156B1B992A}">
      <dgm:prSet/>
      <dgm:spPr/>
      <dgm:t>
        <a:bodyPr/>
        <a:lstStyle/>
        <a:p>
          <a:endParaRPr lang="en-US"/>
        </a:p>
      </dgm:t>
    </dgm:pt>
    <dgm:pt modelId="{431BF022-DB3D-4919-8D7E-16E7AA32CA37}" type="sibTrans" cxnId="{BCCED549-A847-4F5D-A4CA-9F156B1B992A}">
      <dgm:prSet/>
      <dgm:spPr/>
      <dgm:t>
        <a:bodyPr/>
        <a:lstStyle/>
        <a:p>
          <a:endParaRPr lang="en-US"/>
        </a:p>
      </dgm:t>
    </dgm:pt>
    <dgm:pt modelId="{FF7946BB-463D-4DC7-9BC9-EAE94C4079B9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/>
            <a:t>Repair estimates for seriously damaged owner-occupied units </a:t>
          </a:r>
          <a:r>
            <a:rPr lang="en-US" b="0" dirty="0"/>
            <a:t>without insurance </a:t>
          </a:r>
          <a:r>
            <a:rPr lang="en-US" dirty="0"/>
            <a:t>after FEMA and SBA repair grants or loans</a:t>
          </a:r>
        </a:p>
      </dgm:t>
    </dgm:pt>
    <dgm:pt modelId="{DFADC42A-7FD1-4134-9934-9B0A0268678C}" type="parTrans" cxnId="{8CEF031A-4B11-4B66-A3F1-0798BE816701}">
      <dgm:prSet/>
      <dgm:spPr/>
      <dgm:t>
        <a:bodyPr/>
        <a:lstStyle/>
        <a:p>
          <a:endParaRPr lang="en-US"/>
        </a:p>
      </dgm:t>
    </dgm:pt>
    <dgm:pt modelId="{F520FC52-FA6C-4F44-B524-00AF397ABCB5}" type="sibTrans" cxnId="{8CEF031A-4B11-4B66-A3F1-0798BE816701}">
      <dgm:prSet/>
      <dgm:spPr/>
      <dgm:t>
        <a:bodyPr/>
        <a:lstStyle/>
        <a:p>
          <a:endParaRPr lang="en-US"/>
        </a:p>
      </dgm:t>
    </dgm:pt>
    <dgm:pt modelId="{21493868-2C4B-49AA-83AB-839FD7007D5D}">
      <dgm:prSet phldrT="[Text]"/>
      <dgm:spPr/>
      <dgm:t>
        <a:bodyPr/>
        <a:lstStyle/>
        <a:p>
          <a:r>
            <a:rPr lang="en-US" dirty="0"/>
            <a:t>Repair estimates for seriously damaged rental units of renters with income below  50% of AMI </a:t>
          </a:r>
        </a:p>
      </dgm:t>
    </dgm:pt>
    <dgm:pt modelId="{112ACC24-BD99-40DD-9E3F-2C0653BA0E25}" type="parTrans" cxnId="{58041CD4-79B1-49F5-B2A5-F5132B8671E0}">
      <dgm:prSet/>
      <dgm:spPr/>
      <dgm:t>
        <a:bodyPr/>
        <a:lstStyle/>
        <a:p>
          <a:endParaRPr lang="en-US"/>
        </a:p>
      </dgm:t>
    </dgm:pt>
    <dgm:pt modelId="{C42A6C64-0FB9-4E75-9829-7805B7BA50E3}" type="sibTrans" cxnId="{58041CD4-79B1-49F5-B2A5-F5132B8671E0}">
      <dgm:prSet/>
      <dgm:spPr/>
      <dgm:t>
        <a:bodyPr/>
        <a:lstStyle/>
        <a:p>
          <a:endParaRPr lang="en-US"/>
        </a:p>
      </dgm:t>
    </dgm:pt>
    <dgm:pt modelId="{BB8EA774-A66E-40B3-9712-67055A386404}">
      <dgm:prSet phldrT="[Text]"/>
      <dgm:spPr/>
      <dgm:t>
        <a:bodyPr/>
        <a:lstStyle/>
        <a:p>
          <a:r>
            <a:rPr lang="en-US" dirty="0"/>
            <a:t>Repair and content loss estimates for small businesses with serious damage denied by SBA</a:t>
          </a:r>
        </a:p>
      </dgm:t>
    </dgm:pt>
    <dgm:pt modelId="{9ADE8DC8-1DE0-49DD-B5DB-BE51B0226B40}" type="parTrans" cxnId="{F43BE2A5-9E91-4E87-9F23-0B92747DB6E3}">
      <dgm:prSet/>
      <dgm:spPr/>
      <dgm:t>
        <a:bodyPr/>
        <a:lstStyle/>
        <a:p>
          <a:endParaRPr lang="en-US"/>
        </a:p>
      </dgm:t>
    </dgm:pt>
    <dgm:pt modelId="{B122F144-1B37-443D-92B9-2F9F6F4DC816}" type="sibTrans" cxnId="{F43BE2A5-9E91-4E87-9F23-0B92747DB6E3}">
      <dgm:prSet/>
      <dgm:spPr/>
      <dgm:t>
        <a:bodyPr/>
        <a:lstStyle/>
        <a:p>
          <a:endParaRPr lang="en-US"/>
        </a:p>
      </dgm:t>
    </dgm:pt>
    <dgm:pt modelId="{83897671-A3F2-4B2C-9B92-BC0B0A867E42}" type="pres">
      <dgm:prSet presAssocID="{E768AA5E-41FD-4F90-B0C3-BB0E530910F9}" presName="composite" presStyleCnt="0">
        <dgm:presLayoutVars>
          <dgm:chMax val="1"/>
          <dgm:dir/>
          <dgm:resizeHandles val="exact"/>
        </dgm:presLayoutVars>
      </dgm:prSet>
      <dgm:spPr/>
    </dgm:pt>
    <dgm:pt modelId="{C3EA28FF-AC3D-4C19-B0ED-424152E6C3BE}" type="pres">
      <dgm:prSet presAssocID="{B7069D68-2103-4F74-B15C-56E23186AC5F}" presName="roof" presStyleLbl="dkBgShp" presStyleIdx="0" presStyleCnt="2" custScaleY="58488" custLinFactNeighborY="-10094"/>
      <dgm:spPr/>
    </dgm:pt>
    <dgm:pt modelId="{A738D04F-5E00-4BD0-AFD2-A83D2393E468}" type="pres">
      <dgm:prSet presAssocID="{B7069D68-2103-4F74-B15C-56E23186AC5F}" presName="pillars" presStyleCnt="0"/>
      <dgm:spPr/>
    </dgm:pt>
    <dgm:pt modelId="{25592868-9F67-41A6-940B-9F4E57863FB9}" type="pres">
      <dgm:prSet presAssocID="{B7069D68-2103-4F74-B15C-56E23186AC5F}" presName="pillar1" presStyleLbl="node1" presStyleIdx="0" presStyleCnt="3" custScaleY="129872">
        <dgm:presLayoutVars>
          <dgm:bulletEnabled val="1"/>
        </dgm:presLayoutVars>
      </dgm:prSet>
      <dgm:spPr/>
    </dgm:pt>
    <dgm:pt modelId="{95F97800-B0CB-4D62-AFC7-0ACBB849DEEE}" type="pres">
      <dgm:prSet presAssocID="{21493868-2C4B-49AA-83AB-839FD7007D5D}" presName="pillarX" presStyleLbl="node1" presStyleIdx="1" presStyleCnt="3" custScaleY="129872">
        <dgm:presLayoutVars>
          <dgm:bulletEnabled val="1"/>
        </dgm:presLayoutVars>
      </dgm:prSet>
      <dgm:spPr/>
    </dgm:pt>
    <dgm:pt modelId="{36E826BD-3069-4F25-A355-3DB1AFA16FAC}" type="pres">
      <dgm:prSet presAssocID="{BB8EA774-A66E-40B3-9712-67055A386404}" presName="pillarX" presStyleLbl="node1" presStyleIdx="2" presStyleCnt="3" custScaleY="129872">
        <dgm:presLayoutVars>
          <dgm:bulletEnabled val="1"/>
        </dgm:presLayoutVars>
      </dgm:prSet>
      <dgm:spPr/>
    </dgm:pt>
    <dgm:pt modelId="{B5FBBAEF-777C-4B0C-823A-29CA95638CE8}" type="pres">
      <dgm:prSet presAssocID="{B7069D68-2103-4F74-B15C-56E23186AC5F}" presName="base" presStyleLbl="dkBgShp" presStyleIdx="1" presStyleCnt="2" custLinFactNeighborY="63913"/>
      <dgm:spPr/>
    </dgm:pt>
  </dgm:ptLst>
  <dgm:cxnLst>
    <dgm:cxn modelId="{8CEF031A-4B11-4B66-A3F1-0798BE816701}" srcId="{B7069D68-2103-4F74-B15C-56E23186AC5F}" destId="{FF7946BB-463D-4DC7-9BC9-EAE94C4079B9}" srcOrd="0" destOrd="0" parTransId="{DFADC42A-7FD1-4134-9934-9B0A0268678C}" sibTransId="{F520FC52-FA6C-4F44-B524-00AF397ABCB5}"/>
    <dgm:cxn modelId="{A0EC1A2F-DBFB-4139-B228-47CB53340EDC}" type="presOf" srcId="{BB8EA774-A66E-40B3-9712-67055A386404}" destId="{36E826BD-3069-4F25-A355-3DB1AFA16FAC}" srcOrd="0" destOrd="0" presId="urn:microsoft.com/office/officeart/2005/8/layout/hList3"/>
    <dgm:cxn modelId="{42FA2B30-9871-4E1A-8FEB-E194E730B8CB}" type="presOf" srcId="{E768AA5E-41FD-4F90-B0C3-BB0E530910F9}" destId="{83897671-A3F2-4B2C-9B92-BC0B0A867E42}" srcOrd="0" destOrd="0" presId="urn:microsoft.com/office/officeart/2005/8/layout/hList3"/>
    <dgm:cxn modelId="{BCCED549-A847-4F5D-A4CA-9F156B1B992A}" srcId="{E768AA5E-41FD-4F90-B0C3-BB0E530910F9}" destId="{B7069D68-2103-4F74-B15C-56E23186AC5F}" srcOrd="0" destOrd="0" parTransId="{19A5D34C-CCCD-4858-AE16-E39B4723ECFF}" sibTransId="{431BF022-DB3D-4919-8D7E-16E7AA32CA37}"/>
    <dgm:cxn modelId="{F43BE2A5-9E91-4E87-9F23-0B92747DB6E3}" srcId="{B7069D68-2103-4F74-B15C-56E23186AC5F}" destId="{BB8EA774-A66E-40B3-9712-67055A386404}" srcOrd="2" destOrd="0" parTransId="{9ADE8DC8-1DE0-49DD-B5DB-BE51B0226B40}" sibTransId="{B122F144-1B37-443D-92B9-2F9F6F4DC816}"/>
    <dgm:cxn modelId="{FF57F3B9-AB65-4A48-8330-CA12E7C264BF}" type="presOf" srcId="{21493868-2C4B-49AA-83AB-839FD7007D5D}" destId="{95F97800-B0CB-4D62-AFC7-0ACBB849DEEE}" srcOrd="0" destOrd="0" presId="urn:microsoft.com/office/officeart/2005/8/layout/hList3"/>
    <dgm:cxn modelId="{D2D187D3-C8E0-4A2B-A999-EDF05A006667}" type="presOf" srcId="{B7069D68-2103-4F74-B15C-56E23186AC5F}" destId="{C3EA28FF-AC3D-4C19-B0ED-424152E6C3BE}" srcOrd="0" destOrd="0" presId="urn:microsoft.com/office/officeart/2005/8/layout/hList3"/>
    <dgm:cxn modelId="{58041CD4-79B1-49F5-B2A5-F5132B8671E0}" srcId="{B7069D68-2103-4F74-B15C-56E23186AC5F}" destId="{21493868-2C4B-49AA-83AB-839FD7007D5D}" srcOrd="1" destOrd="0" parTransId="{112ACC24-BD99-40DD-9E3F-2C0653BA0E25}" sibTransId="{C42A6C64-0FB9-4E75-9829-7805B7BA50E3}"/>
    <dgm:cxn modelId="{2CF057DA-F78D-431B-AD4F-6C10F05FCCA2}" type="presOf" srcId="{FF7946BB-463D-4DC7-9BC9-EAE94C4079B9}" destId="{25592868-9F67-41A6-940B-9F4E57863FB9}" srcOrd="0" destOrd="0" presId="urn:microsoft.com/office/officeart/2005/8/layout/hList3"/>
    <dgm:cxn modelId="{FBAD3121-9664-44F8-99FD-81E6E954429C}" type="presParOf" srcId="{83897671-A3F2-4B2C-9B92-BC0B0A867E42}" destId="{C3EA28FF-AC3D-4C19-B0ED-424152E6C3BE}" srcOrd="0" destOrd="0" presId="urn:microsoft.com/office/officeart/2005/8/layout/hList3"/>
    <dgm:cxn modelId="{4CCA37F8-1140-443D-9B22-01113E9768CA}" type="presParOf" srcId="{83897671-A3F2-4B2C-9B92-BC0B0A867E42}" destId="{A738D04F-5E00-4BD0-AFD2-A83D2393E468}" srcOrd="1" destOrd="0" presId="urn:microsoft.com/office/officeart/2005/8/layout/hList3"/>
    <dgm:cxn modelId="{DF828357-57E6-4FDB-B481-B4F73B1F4F83}" type="presParOf" srcId="{A738D04F-5E00-4BD0-AFD2-A83D2393E468}" destId="{25592868-9F67-41A6-940B-9F4E57863FB9}" srcOrd="0" destOrd="0" presId="urn:microsoft.com/office/officeart/2005/8/layout/hList3"/>
    <dgm:cxn modelId="{1B628A61-B0FA-43E5-93F6-C3E21A424EB7}" type="presParOf" srcId="{A738D04F-5E00-4BD0-AFD2-A83D2393E468}" destId="{95F97800-B0CB-4D62-AFC7-0ACBB849DEEE}" srcOrd="1" destOrd="0" presId="urn:microsoft.com/office/officeart/2005/8/layout/hList3"/>
    <dgm:cxn modelId="{19943246-CCCD-40DA-A2FE-6DCFCF75A482}" type="presParOf" srcId="{A738D04F-5E00-4BD0-AFD2-A83D2393E468}" destId="{36E826BD-3069-4F25-A355-3DB1AFA16FAC}" srcOrd="2" destOrd="0" presId="urn:microsoft.com/office/officeart/2005/8/layout/hList3"/>
    <dgm:cxn modelId="{54ECAFD6-3A69-4D1C-A0E5-2DA32E6E12AF}" type="presParOf" srcId="{83897671-A3F2-4B2C-9B92-BC0B0A867E42}" destId="{B5FBBAEF-777C-4B0C-823A-29CA95638CE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93920-17A3-4744-88AE-751BA4052B12}">
      <dsp:nvSpPr>
        <dsp:cNvPr id="0" name=""/>
        <dsp:cNvSpPr/>
      </dsp:nvSpPr>
      <dsp:spPr>
        <a:xfrm>
          <a:off x="-6389193" y="-981362"/>
          <a:ext cx="7636924" cy="7636924"/>
        </a:xfrm>
        <a:prstGeom prst="blockArc">
          <a:avLst>
            <a:gd name="adj1" fmla="val 18900000"/>
            <a:gd name="adj2" fmla="val 2700000"/>
            <a:gd name="adj3" fmla="val 28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4A80D-7254-4D43-9022-B396160B1A91}">
      <dsp:nvSpPr>
        <dsp:cNvPr id="0" name=""/>
        <dsp:cNvSpPr/>
      </dsp:nvSpPr>
      <dsp:spPr>
        <a:xfrm>
          <a:off x="481351" y="156092"/>
          <a:ext cx="6890818" cy="882801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15,298 jobs created through CDBG funds</a:t>
          </a:r>
          <a:endParaRPr lang="en-US" sz="2400" kern="1200" dirty="0">
            <a:solidFill>
              <a:schemeClr val="bg2"/>
            </a:solidFill>
          </a:endParaRPr>
        </a:p>
      </dsp:txBody>
      <dsp:txXfrm>
        <a:off x="481351" y="156092"/>
        <a:ext cx="6890818" cy="882801"/>
      </dsp:txXfrm>
    </dsp:sp>
    <dsp:sp modelId="{C30FC99E-11C9-4F4B-91BE-EC5FF677D76C}">
      <dsp:nvSpPr>
        <dsp:cNvPr id="0" name=""/>
        <dsp:cNvSpPr/>
      </dsp:nvSpPr>
      <dsp:spPr>
        <a:xfrm>
          <a:off x="53725" y="138783"/>
          <a:ext cx="855253" cy="917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107B7-F06A-47B0-99E8-236AE59051E4}">
      <dsp:nvSpPr>
        <dsp:cNvPr id="0" name=""/>
        <dsp:cNvSpPr/>
      </dsp:nvSpPr>
      <dsp:spPr>
        <a:xfrm>
          <a:off x="972737" y="1116959"/>
          <a:ext cx="6399433" cy="752979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100,086 homes created</a:t>
          </a:r>
        </a:p>
      </dsp:txBody>
      <dsp:txXfrm>
        <a:off x="972737" y="1116959"/>
        <a:ext cx="6399433" cy="752979"/>
      </dsp:txXfrm>
    </dsp:sp>
    <dsp:sp modelId="{693FBE36-A87D-4985-978B-E6326467AE9E}">
      <dsp:nvSpPr>
        <dsp:cNvPr id="0" name=""/>
        <dsp:cNvSpPr/>
      </dsp:nvSpPr>
      <dsp:spPr>
        <a:xfrm>
          <a:off x="599375" y="1120087"/>
          <a:ext cx="746724" cy="7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20067-AC38-42DE-A811-101794FEED18}">
      <dsp:nvSpPr>
        <dsp:cNvPr id="0" name=""/>
        <dsp:cNvSpPr/>
      </dsp:nvSpPr>
      <dsp:spPr>
        <a:xfrm>
          <a:off x="1197435" y="2008587"/>
          <a:ext cx="6174734" cy="761635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1.42 million accessed homelessness services</a:t>
          </a:r>
        </a:p>
      </dsp:txBody>
      <dsp:txXfrm>
        <a:off x="1197435" y="2008587"/>
        <a:ext cx="6174734" cy="761635"/>
      </dsp:txXfrm>
    </dsp:sp>
    <dsp:sp modelId="{48AA8069-18DB-42F6-B077-C9A51980B95A}">
      <dsp:nvSpPr>
        <dsp:cNvPr id="0" name=""/>
        <dsp:cNvSpPr/>
      </dsp:nvSpPr>
      <dsp:spPr>
        <a:xfrm>
          <a:off x="824073" y="2016043"/>
          <a:ext cx="746724" cy="7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DD0DA-1D04-4CEC-9840-6A2C2B9AF094}">
      <dsp:nvSpPr>
        <dsp:cNvPr id="0" name=""/>
        <dsp:cNvSpPr/>
      </dsp:nvSpPr>
      <dsp:spPr>
        <a:xfrm>
          <a:off x="1197435" y="2899648"/>
          <a:ext cx="6174734" cy="770291"/>
        </a:xfrm>
        <a:prstGeom prst="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kern="1200" dirty="0"/>
            <a:t>Supportive housing services to 101,043 HIV/AIDS households</a:t>
          </a:r>
        </a:p>
      </dsp:txBody>
      <dsp:txXfrm>
        <a:off x="1197435" y="2899648"/>
        <a:ext cx="6174734" cy="770291"/>
      </dsp:txXfrm>
    </dsp:sp>
    <dsp:sp modelId="{5EBF12E8-29BF-4BD1-A693-6FCDCBF6F286}">
      <dsp:nvSpPr>
        <dsp:cNvPr id="0" name=""/>
        <dsp:cNvSpPr/>
      </dsp:nvSpPr>
      <dsp:spPr>
        <a:xfrm>
          <a:off x="824073" y="2911432"/>
          <a:ext cx="746724" cy="7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6896D-0758-4A7F-B335-0AF1F2FC7D1A}">
      <dsp:nvSpPr>
        <dsp:cNvPr id="0" name=""/>
        <dsp:cNvSpPr/>
      </dsp:nvSpPr>
      <dsp:spPr>
        <a:xfrm>
          <a:off x="972737" y="3860519"/>
          <a:ext cx="6399433" cy="640462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Rental assistance to 17,424 families</a:t>
          </a:r>
        </a:p>
      </dsp:txBody>
      <dsp:txXfrm>
        <a:off x="972737" y="3860519"/>
        <a:ext cx="6399433" cy="640462"/>
      </dsp:txXfrm>
    </dsp:sp>
    <dsp:sp modelId="{8AE76385-81E2-4C51-8A0B-CC72647AEE1E}">
      <dsp:nvSpPr>
        <dsp:cNvPr id="0" name=""/>
        <dsp:cNvSpPr/>
      </dsp:nvSpPr>
      <dsp:spPr>
        <a:xfrm>
          <a:off x="599375" y="3807388"/>
          <a:ext cx="746724" cy="7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D69DE-D0EB-4E28-83D6-3CC0653F4B7C}">
      <dsp:nvSpPr>
        <dsp:cNvPr id="0" name=""/>
        <dsp:cNvSpPr/>
      </dsp:nvSpPr>
      <dsp:spPr>
        <a:xfrm>
          <a:off x="481351" y="4778016"/>
          <a:ext cx="6890818" cy="5973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17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$35.4 billion for disaster recovery</a:t>
          </a:r>
        </a:p>
      </dsp:txBody>
      <dsp:txXfrm>
        <a:off x="481351" y="4778016"/>
        <a:ext cx="6890818" cy="597379"/>
      </dsp:txXfrm>
    </dsp:sp>
    <dsp:sp modelId="{979CF307-16B9-4727-98C6-91430621A9E9}">
      <dsp:nvSpPr>
        <dsp:cNvPr id="0" name=""/>
        <dsp:cNvSpPr/>
      </dsp:nvSpPr>
      <dsp:spPr>
        <a:xfrm>
          <a:off x="107989" y="4703344"/>
          <a:ext cx="746724" cy="746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6E624-82EB-4847-BF1C-C285C5A7B6AD}">
      <dsp:nvSpPr>
        <dsp:cNvPr id="0" name=""/>
        <dsp:cNvSpPr/>
      </dsp:nvSpPr>
      <dsp:spPr>
        <a:xfrm>
          <a:off x="2429066" y="683539"/>
          <a:ext cx="6919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3087" y="45720"/>
              </a:lnTo>
              <a:lnTo>
                <a:pt x="363087" y="47357"/>
              </a:lnTo>
              <a:lnTo>
                <a:pt x="691974" y="47357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6988" y="726464"/>
        <a:ext cx="36128" cy="5590"/>
      </dsp:txXfrm>
    </dsp:sp>
    <dsp:sp modelId="{95380DCB-C300-49F8-80C1-66AA3EE600D6}">
      <dsp:nvSpPr>
        <dsp:cNvPr id="0" name=""/>
        <dsp:cNvSpPr/>
      </dsp:nvSpPr>
      <dsp:spPr>
        <a:xfrm>
          <a:off x="0" y="0"/>
          <a:ext cx="2430866" cy="1458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President declares disaster</a:t>
          </a:r>
        </a:p>
      </dsp:txBody>
      <dsp:txXfrm>
        <a:off x="0" y="0"/>
        <a:ext cx="2430866" cy="1458519"/>
      </dsp:txXfrm>
    </dsp:sp>
    <dsp:sp modelId="{BCBA549E-BAEF-4CE1-A832-E748E7A53F7A}">
      <dsp:nvSpPr>
        <dsp:cNvPr id="0" name=""/>
        <dsp:cNvSpPr/>
      </dsp:nvSpPr>
      <dsp:spPr>
        <a:xfrm>
          <a:off x="5582506" y="685177"/>
          <a:ext cx="528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499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2778" y="728102"/>
        <a:ext cx="27954" cy="5590"/>
      </dsp:txXfrm>
    </dsp:sp>
    <dsp:sp modelId="{1AF551E3-B74B-4872-8F22-51FA30C278D0}">
      <dsp:nvSpPr>
        <dsp:cNvPr id="0" name=""/>
        <dsp:cNvSpPr/>
      </dsp:nvSpPr>
      <dsp:spPr>
        <a:xfrm>
          <a:off x="3153440" y="1637"/>
          <a:ext cx="2430866" cy="1458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FEMA mobilizes; assesses need, provides individual and public assistance</a:t>
          </a:r>
        </a:p>
      </dsp:txBody>
      <dsp:txXfrm>
        <a:off x="3153440" y="1637"/>
        <a:ext cx="2430866" cy="1458519"/>
      </dsp:txXfrm>
    </dsp:sp>
    <dsp:sp modelId="{33C9FE77-128B-4C8C-938E-A5469FA35A4A}">
      <dsp:nvSpPr>
        <dsp:cNvPr id="0" name=""/>
        <dsp:cNvSpPr/>
      </dsp:nvSpPr>
      <dsp:spPr>
        <a:xfrm>
          <a:off x="8572471" y="685177"/>
          <a:ext cx="528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499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22743" y="728102"/>
        <a:ext cx="27954" cy="5590"/>
      </dsp:txXfrm>
    </dsp:sp>
    <dsp:sp modelId="{662BAAA5-CB1E-4EE4-AA8B-A368A4019493}">
      <dsp:nvSpPr>
        <dsp:cNvPr id="0" name=""/>
        <dsp:cNvSpPr/>
      </dsp:nvSpPr>
      <dsp:spPr>
        <a:xfrm>
          <a:off x="6143405" y="1637"/>
          <a:ext cx="2430866" cy="1458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Congress appropriates CDBG Disaster Recovery funds</a:t>
          </a:r>
        </a:p>
      </dsp:txBody>
      <dsp:txXfrm>
        <a:off x="6143405" y="1637"/>
        <a:ext cx="2430866" cy="1458519"/>
      </dsp:txXfrm>
    </dsp:sp>
    <dsp:sp modelId="{C2C85A70-1457-4C2E-892F-947A30990737}">
      <dsp:nvSpPr>
        <dsp:cNvPr id="0" name=""/>
        <dsp:cNvSpPr/>
      </dsp:nvSpPr>
      <dsp:spPr>
        <a:xfrm>
          <a:off x="1378908" y="1458357"/>
          <a:ext cx="8969895" cy="528499"/>
        </a:xfrm>
        <a:custGeom>
          <a:avLst/>
          <a:gdLst/>
          <a:ahLst/>
          <a:cxnLst/>
          <a:rect l="0" t="0" r="0" b="0"/>
          <a:pathLst>
            <a:path>
              <a:moveTo>
                <a:pt x="8969895" y="0"/>
              </a:moveTo>
              <a:lnTo>
                <a:pt x="8969895" y="281349"/>
              </a:lnTo>
              <a:lnTo>
                <a:pt x="0" y="281349"/>
              </a:lnTo>
              <a:lnTo>
                <a:pt x="0" y="528499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9173" y="1719811"/>
        <a:ext cx="449365" cy="5590"/>
      </dsp:txXfrm>
    </dsp:sp>
    <dsp:sp modelId="{A90997DD-FF53-4D93-B29D-C9AECE07C8CB}">
      <dsp:nvSpPr>
        <dsp:cNvPr id="0" name=""/>
        <dsp:cNvSpPr/>
      </dsp:nvSpPr>
      <dsp:spPr>
        <a:xfrm>
          <a:off x="9133370" y="1637"/>
          <a:ext cx="2430866" cy="1458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HUD uses FEMA data to allocate CDBG-DR funds </a:t>
          </a:r>
        </a:p>
      </dsp:txBody>
      <dsp:txXfrm>
        <a:off x="9133370" y="1637"/>
        <a:ext cx="2430866" cy="1458519"/>
      </dsp:txXfrm>
    </dsp:sp>
    <dsp:sp modelId="{617C82A9-7B61-4513-9505-2D38C031F1A8}">
      <dsp:nvSpPr>
        <dsp:cNvPr id="0" name=""/>
        <dsp:cNvSpPr/>
      </dsp:nvSpPr>
      <dsp:spPr>
        <a:xfrm>
          <a:off x="2592541" y="2702796"/>
          <a:ext cx="528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499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42813" y="2745721"/>
        <a:ext cx="27954" cy="5590"/>
      </dsp:txXfrm>
    </dsp:sp>
    <dsp:sp modelId="{32C7536C-7569-44DD-909A-0CAA42B17847}">
      <dsp:nvSpPr>
        <dsp:cNvPr id="0" name=""/>
        <dsp:cNvSpPr/>
      </dsp:nvSpPr>
      <dsp:spPr>
        <a:xfrm>
          <a:off x="163475" y="2019256"/>
          <a:ext cx="2430866" cy="145851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HUD notifies jurisdiction of fund allocation</a:t>
          </a:r>
        </a:p>
      </dsp:txBody>
      <dsp:txXfrm>
        <a:off x="163475" y="2019256"/>
        <a:ext cx="2430866" cy="1458519"/>
      </dsp:txXfrm>
    </dsp:sp>
    <dsp:sp modelId="{8C992238-F171-4146-A4DA-2ADE41429693}">
      <dsp:nvSpPr>
        <dsp:cNvPr id="0" name=""/>
        <dsp:cNvSpPr/>
      </dsp:nvSpPr>
      <dsp:spPr>
        <a:xfrm>
          <a:off x="5582506" y="2702796"/>
          <a:ext cx="528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499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2778" y="2745721"/>
        <a:ext cx="27954" cy="5590"/>
      </dsp:txXfrm>
    </dsp:sp>
    <dsp:sp modelId="{8D93BBC2-C9DA-4184-B77A-74DF3D547AFB}">
      <dsp:nvSpPr>
        <dsp:cNvPr id="0" name=""/>
        <dsp:cNvSpPr/>
      </dsp:nvSpPr>
      <dsp:spPr>
        <a:xfrm>
          <a:off x="3153440" y="2019256"/>
          <a:ext cx="2430866" cy="14585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HUD provides rules via Federal Register Notice</a:t>
          </a:r>
        </a:p>
      </dsp:txBody>
      <dsp:txXfrm>
        <a:off x="3153440" y="2019256"/>
        <a:ext cx="2430866" cy="1458519"/>
      </dsp:txXfrm>
    </dsp:sp>
    <dsp:sp modelId="{AA077EB6-B40C-43D6-A027-B8438E13BAB8}">
      <dsp:nvSpPr>
        <dsp:cNvPr id="0" name=""/>
        <dsp:cNvSpPr/>
      </dsp:nvSpPr>
      <dsp:spPr>
        <a:xfrm>
          <a:off x="8572471" y="2702796"/>
          <a:ext cx="5284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8499" y="45720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22743" y="2745721"/>
        <a:ext cx="27954" cy="5590"/>
      </dsp:txXfrm>
    </dsp:sp>
    <dsp:sp modelId="{F5C1B038-96E0-45CC-A615-0459854B212A}">
      <dsp:nvSpPr>
        <dsp:cNvPr id="0" name=""/>
        <dsp:cNvSpPr/>
      </dsp:nvSpPr>
      <dsp:spPr>
        <a:xfrm>
          <a:off x="6143405" y="2019256"/>
          <a:ext cx="2430866" cy="14585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Jurisdiction engages community in developing Action Plan for use of funds</a:t>
          </a:r>
        </a:p>
      </dsp:txBody>
      <dsp:txXfrm>
        <a:off x="6143405" y="2019256"/>
        <a:ext cx="2430866" cy="1458519"/>
      </dsp:txXfrm>
    </dsp:sp>
    <dsp:sp modelId="{6C1CCAD6-600B-48E2-87C9-CC0E885FBADE}">
      <dsp:nvSpPr>
        <dsp:cNvPr id="0" name=""/>
        <dsp:cNvSpPr/>
      </dsp:nvSpPr>
      <dsp:spPr>
        <a:xfrm>
          <a:off x="1378908" y="3475976"/>
          <a:ext cx="8969895" cy="528499"/>
        </a:xfrm>
        <a:custGeom>
          <a:avLst/>
          <a:gdLst/>
          <a:ahLst/>
          <a:cxnLst/>
          <a:rect l="0" t="0" r="0" b="0"/>
          <a:pathLst>
            <a:path>
              <a:moveTo>
                <a:pt x="8969895" y="0"/>
              </a:moveTo>
              <a:lnTo>
                <a:pt x="8969895" y="281349"/>
              </a:lnTo>
              <a:lnTo>
                <a:pt x="0" y="281349"/>
              </a:lnTo>
              <a:lnTo>
                <a:pt x="0" y="528499"/>
              </a:lnTo>
            </a:path>
          </a:pathLst>
        </a:custGeom>
        <a:noFill/>
        <a:ln w="9525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39173" y="3737430"/>
        <a:ext cx="449365" cy="5590"/>
      </dsp:txXfrm>
    </dsp:sp>
    <dsp:sp modelId="{9D4312A7-064B-46D0-AE76-0149591D3FB7}">
      <dsp:nvSpPr>
        <dsp:cNvPr id="0" name=""/>
        <dsp:cNvSpPr/>
      </dsp:nvSpPr>
      <dsp:spPr>
        <a:xfrm>
          <a:off x="9133370" y="2019256"/>
          <a:ext cx="2430866" cy="145851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Draft Action Plan finalized by State/Grantee</a:t>
          </a:r>
        </a:p>
      </dsp:txBody>
      <dsp:txXfrm>
        <a:off x="9133370" y="2019256"/>
        <a:ext cx="2430866" cy="1458519"/>
      </dsp:txXfrm>
    </dsp:sp>
    <dsp:sp modelId="{EB60B84A-FA02-4C9A-B61A-E6AFE6BAE213}">
      <dsp:nvSpPr>
        <dsp:cNvPr id="0" name=""/>
        <dsp:cNvSpPr/>
      </dsp:nvSpPr>
      <dsp:spPr>
        <a:xfrm>
          <a:off x="163475" y="4036875"/>
          <a:ext cx="2430866" cy="14585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HUD has 45 days to review Action Plan</a:t>
          </a:r>
        </a:p>
      </dsp:txBody>
      <dsp:txXfrm>
        <a:off x="163475" y="4036875"/>
        <a:ext cx="2430866" cy="1458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A107-1078-4C7B-BA3E-F17DEB9FDF65}">
      <dsp:nvSpPr>
        <dsp:cNvPr id="0" name=""/>
        <dsp:cNvSpPr/>
      </dsp:nvSpPr>
      <dsp:spPr>
        <a:xfrm>
          <a:off x="2900253" y="597274"/>
          <a:ext cx="461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540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8720" y="640534"/>
        <a:ext cx="24607" cy="4921"/>
      </dsp:txXfrm>
    </dsp:sp>
    <dsp:sp modelId="{903D37AF-D3F4-4C01-B4CB-6438BD57E65D}">
      <dsp:nvSpPr>
        <dsp:cNvPr id="0" name=""/>
        <dsp:cNvSpPr/>
      </dsp:nvSpPr>
      <dsp:spPr>
        <a:xfrm>
          <a:off x="762313" y="1072"/>
          <a:ext cx="2139740" cy="1283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HUD issues grant agreement</a:t>
          </a:r>
        </a:p>
      </dsp:txBody>
      <dsp:txXfrm>
        <a:off x="762313" y="1072"/>
        <a:ext cx="2139740" cy="1283844"/>
      </dsp:txXfrm>
    </dsp:sp>
    <dsp:sp modelId="{E05928CF-92FA-4E3B-83DF-512457EE3F66}">
      <dsp:nvSpPr>
        <dsp:cNvPr id="0" name=""/>
        <dsp:cNvSpPr/>
      </dsp:nvSpPr>
      <dsp:spPr>
        <a:xfrm>
          <a:off x="1832183" y="1283117"/>
          <a:ext cx="2631880" cy="461540"/>
        </a:xfrm>
        <a:custGeom>
          <a:avLst/>
          <a:gdLst/>
          <a:ahLst/>
          <a:cxnLst/>
          <a:rect l="0" t="0" r="0" b="0"/>
          <a:pathLst>
            <a:path>
              <a:moveTo>
                <a:pt x="2631880" y="0"/>
              </a:moveTo>
              <a:lnTo>
                <a:pt x="2631880" y="247870"/>
              </a:lnTo>
              <a:lnTo>
                <a:pt x="0" y="247870"/>
              </a:lnTo>
              <a:lnTo>
                <a:pt x="0" y="46154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186" y="1511426"/>
        <a:ext cx="133874" cy="4921"/>
      </dsp:txXfrm>
    </dsp:sp>
    <dsp:sp modelId="{2A7ADE23-DC1E-4380-815D-578EB7FDAC37}">
      <dsp:nvSpPr>
        <dsp:cNvPr id="0" name=""/>
        <dsp:cNvSpPr/>
      </dsp:nvSpPr>
      <dsp:spPr>
        <a:xfrm>
          <a:off x="3394194" y="1072"/>
          <a:ext cx="2139740" cy="12838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Agreement executed by State/Grantee</a:t>
          </a:r>
        </a:p>
      </dsp:txBody>
      <dsp:txXfrm>
        <a:off x="3394194" y="1072"/>
        <a:ext cx="2139740" cy="1283844"/>
      </dsp:txXfrm>
    </dsp:sp>
    <dsp:sp modelId="{108A6E98-D6D9-4E65-8D8F-BC63417FEF11}">
      <dsp:nvSpPr>
        <dsp:cNvPr id="0" name=""/>
        <dsp:cNvSpPr/>
      </dsp:nvSpPr>
      <dsp:spPr>
        <a:xfrm>
          <a:off x="2900253" y="2373259"/>
          <a:ext cx="4615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540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8720" y="2416518"/>
        <a:ext cx="24607" cy="4921"/>
      </dsp:txXfrm>
    </dsp:sp>
    <dsp:sp modelId="{69F64D73-43BD-4C04-8A11-7BDB38165742}">
      <dsp:nvSpPr>
        <dsp:cNvPr id="0" name=""/>
        <dsp:cNvSpPr/>
      </dsp:nvSpPr>
      <dsp:spPr>
        <a:xfrm>
          <a:off x="762313" y="1777057"/>
          <a:ext cx="2139740" cy="12838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State/Grantee begins implementation</a:t>
          </a:r>
        </a:p>
      </dsp:txBody>
      <dsp:txXfrm>
        <a:off x="762313" y="1777057"/>
        <a:ext cx="2139740" cy="1283844"/>
      </dsp:txXfrm>
    </dsp:sp>
    <dsp:sp modelId="{77B59BD2-6B4A-4DEC-A759-3E2F24D6AC7F}">
      <dsp:nvSpPr>
        <dsp:cNvPr id="0" name=""/>
        <dsp:cNvSpPr/>
      </dsp:nvSpPr>
      <dsp:spPr>
        <a:xfrm>
          <a:off x="1832183" y="3059101"/>
          <a:ext cx="2631880" cy="461540"/>
        </a:xfrm>
        <a:custGeom>
          <a:avLst/>
          <a:gdLst/>
          <a:ahLst/>
          <a:cxnLst/>
          <a:rect l="0" t="0" r="0" b="0"/>
          <a:pathLst>
            <a:path>
              <a:moveTo>
                <a:pt x="2631880" y="0"/>
              </a:moveTo>
              <a:lnTo>
                <a:pt x="2631880" y="247870"/>
              </a:lnTo>
              <a:lnTo>
                <a:pt x="0" y="247870"/>
              </a:lnTo>
              <a:lnTo>
                <a:pt x="0" y="46154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186" y="3287411"/>
        <a:ext cx="133874" cy="4921"/>
      </dsp:txXfrm>
    </dsp:sp>
    <dsp:sp modelId="{AB165FAE-7239-41CB-B1FD-E712A7532509}">
      <dsp:nvSpPr>
        <dsp:cNvPr id="0" name=""/>
        <dsp:cNvSpPr/>
      </dsp:nvSpPr>
      <dsp:spPr>
        <a:xfrm>
          <a:off x="3394194" y="1777057"/>
          <a:ext cx="2139740" cy="12838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HUD funds project costs</a:t>
          </a:r>
        </a:p>
      </dsp:txBody>
      <dsp:txXfrm>
        <a:off x="3394194" y="1777057"/>
        <a:ext cx="2139740" cy="1283844"/>
      </dsp:txXfrm>
    </dsp:sp>
    <dsp:sp modelId="{C6978732-B473-4664-9779-99A2A16BA087}">
      <dsp:nvSpPr>
        <dsp:cNvPr id="0" name=""/>
        <dsp:cNvSpPr/>
      </dsp:nvSpPr>
      <dsp:spPr>
        <a:xfrm>
          <a:off x="762313" y="3553041"/>
          <a:ext cx="2139740" cy="12838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HUD monitors for compliance</a:t>
          </a:r>
        </a:p>
      </dsp:txBody>
      <dsp:txXfrm>
        <a:off x="762313" y="3553041"/>
        <a:ext cx="2139740" cy="1283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A28FF-AC3D-4C19-B0ED-424152E6C3BE}">
      <dsp:nvSpPr>
        <dsp:cNvPr id="0" name=""/>
        <dsp:cNvSpPr/>
      </dsp:nvSpPr>
      <dsp:spPr>
        <a:xfrm>
          <a:off x="0" y="0"/>
          <a:ext cx="12192000" cy="119861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Identifying Unmet Needs</a:t>
          </a:r>
        </a:p>
      </dsp:txBody>
      <dsp:txXfrm>
        <a:off x="0" y="0"/>
        <a:ext cx="12192000" cy="1198615"/>
      </dsp:txXfrm>
    </dsp:sp>
    <dsp:sp modelId="{25592868-9F67-41A6-940B-9F4E57863FB9}">
      <dsp:nvSpPr>
        <dsp:cNvPr id="0" name=""/>
        <dsp:cNvSpPr/>
      </dsp:nvSpPr>
      <dsp:spPr>
        <a:xfrm>
          <a:off x="5953" y="1111564"/>
          <a:ext cx="4060031" cy="5589177"/>
        </a:xfrm>
        <a:prstGeom prst="rect">
          <a:avLst/>
        </a:prstGeom>
        <a:solidFill>
          <a:srgbClr val="F7964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Repair estimates for seriously damaged owner-occupied units </a:t>
          </a:r>
          <a:r>
            <a:rPr lang="en-US" sz="4000" b="0" kern="1200" dirty="0"/>
            <a:t>without insurance </a:t>
          </a:r>
          <a:r>
            <a:rPr lang="en-US" sz="4000" kern="1200" dirty="0"/>
            <a:t>after FEMA and SBA repair grants or loans</a:t>
          </a:r>
        </a:p>
      </dsp:txBody>
      <dsp:txXfrm>
        <a:off x="5953" y="1111564"/>
        <a:ext cx="4060031" cy="5589177"/>
      </dsp:txXfrm>
    </dsp:sp>
    <dsp:sp modelId="{95F97800-B0CB-4D62-AFC7-0ACBB849DEEE}">
      <dsp:nvSpPr>
        <dsp:cNvPr id="0" name=""/>
        <dsp:cNvSpPr/>
      </dsp:nvSpPr>
      <dsp:spPr>
        <a:xfrm>
          <a:off x="4065984" y="1111564"/>
          <a:ext cx="4060031" cy="55891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Repair estimates for seriously damaged rental units of renters with income below  50% of AMI </a:t>
          </a:r>
        </a:p>
      </dsp:txBody>
      <dsp:txXfrm>
        <a:off x="4065984" y="1111564"/>
        <a:ext cx="4060031" cy="5589177"/>
      </dsp:txXfrm>
    </dsp:sp>
    <dsp:sp modelId="{36E826BD-3069-4F25-A355-3DB1AFA16FAC}">
      <dsp:nvSpPr>
        <dsp:cNvPr id="0" name=""/>
        <dsp:cNvSpPr/>
      </dsp:nvSpPr>
      <dsp:spPr>
        <a:xfrm>
          <a:off x="8126015" y="1111564"/>
          <a:ext cx="4060031" cy="55891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Repair and content loss estimates for small businesses with serious damage denied by SBA</a:t>
          </a:r>
        </a:p>
      </dsp:txBody>
      <dsp:txXfrm>
        <a:off x="8126015" y="1111564"/>
        <a:ext cx="4060031" cy="5589177"/>
      </dsp:txXfrm>
    </dsp:sp>
    <dsp:sp modelId="{B5FBBAEF-777C-4B0C-823A-29CA95638CE8}">
      <dsp:nvSpPr>
        <dsp:cNvPr id="0" name=""/>
        <dsp:cNvSpPr/>
      </dsp:nvSpPr>
      <dsp:spPr>
        <a:xfrm>
          <a:off x="0" y="6352939"/>
          <a:ext cx="12192000" cy="47817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6DF9FFB-2ABA-4A7C-885F-DEB5F1B7017C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F70741E-0BDF-4516-A0C7-0854B1C7D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207125" cy="349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Numbers that were reported during calendar year 2017 </a:t>
            </a:r>
          </a:p>
          <a:p>
            <a:r>
              <a:rPr lang="en-US" dirty="0"/>
              <a:t>Housing Units Produced: FY17 HOME &amp; CDBG numbers</a:t>
            </a:r>
          </a:p>
          <a:p>
            <a:r>
              <a:rPr lang="en-US" dirty="0"/>
              <a:t>Accessed shelter, services, or transitional housing</a:t>
            </a:r>
          </a:p>
          <a:p>
            <a:r>
              <a:rPr lang="en-US" dirty="0"/>
              <a:t>HOME TBRA and HOPWA TBRA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BC92-0D8E-4A8A-B017-BC08B0B9F7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763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The 2018 Harvard Housing Report found a pretty dire story for both renters and homeowners.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On the renter side, from 1990 to 2016, the </a:t>
            </a:r>
            <a:r>
              <a:rPr lang="en-US" sz="1200" dirty="0"/>
              <a:t>national median </a:t>
            </a:r>
            <a:r>
              <a:rPr lang="en-US" sz="1200" dirty="0">
                <a:solidFill>
                  <a:schemeClr val="bg1"/>
                </a:solidFill>
              </a:rPr>
              <a:t>rent rose 20% faster</a:t>
            </a:r>
            <a:r>
              <a:rPr lang="en-US" sz="1200" dirty="0"/>
              <a:t> than overall inflation. For homeowners, the home price rose 41% faster than inflation.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From 1960 to 2016: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dirty="0"/>
              <a:t>Median rent payment rose 61% while the median renter income grew only 5% (adjusted for inflation).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Median home values increased 112% nationally, but median owner income grew only 50% (adjusted for inflation).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algn="l"/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09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study focused on the role of housing supply, demand and affordability to assess future production needs for affordable rental housing in rural areas. </a:t>
            </a:r>
            <a:r>
              <a:rPr lang="en-US" b="1" dirty="0"/>
              <a:t>Rural counties were defined as those eligible for USDA housing programs</a:t>
            </a:r>
            <a:r>
              <a:rPr lang="en-US" dirty="0"/>
              <a:t>. The study looked at housing supply, housing demand and housing affordability in the eligible counties, and analyzed 7 key indicators to form an index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county-level severity of need for affordable rental housing production: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supply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A rental housing vacancy rate of less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 5%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(2) a share of federally subsidized rental units less than 5%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demand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A rate of population growth greater than 10% between 2000 and 2014, (4) greater than 20% persistent poverty rate, (5) an unemployment rate persistently higher than the national average, and (6) a share of overcrowded housing greater than 3%.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Affordability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 A share of severely cost-burdened households greater than 25%.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together, these indicators highlight those eligible rural areas facing relatively short supply, growing or strong demand, and affordability challenges compared with other areas. Eligible counties scored 1 point for each indicator threshold for severity that they met for a total possible score of 7 points. Based on its index score, each county was sorted into one of three categories: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Most-severe need (score of 4 through 7)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Moderately severe need (score of 2 or 3)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Less-severe need (score of 0 or 1)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3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Define “renters with worst-case need” before comparing the percentage of renters who have worst-case needs to the percentage of renters receiving housing assistance.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Worst-case needs</a:t>
            </a:r>
            <a:r>
              <a:rPr lang="en-US" dirty="0"/>
              <a:t>: Renters with very low incomes (below 50% of Area Median Income) who do not get housing assistance and who pay more than half of their income towards 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West has the highest instances of worst-case need but lowest housing assistance available to renters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4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chart compares the percentage of renters who have worst-case needs to the percentage of renters receiving housing assistance.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Worst-case needs</a:t>
            </a:r>
            <a:r>
              <a:rPr lang="en-US" dirty="0"/>
              <a:t>: Renters with very low incomes (below 50% of Area Median Income) who do not get housing assistance and who pay more than half of their income towards rent.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West has the highest instances of worst-case need but lowest housing assistance available to renters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5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Total homeless persons counted in the 2017 PIT count: 553,742 (an increase of .7% since 2016)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2017 total unsheltered: 192,875</a:t>
            </a:r>
          </a:p>
          <a:p>
            <a:endParaRPr lang="en-US" dirty="0"/>
          </a:p>
          <a:p>
            <a:r>
              <a:rPr lang="en-US" dirty="0"/>
              <a:t>Homelessness Among Families - 2017 Total: 57,971</a:t>
            </a:r>
          </a:p>
          <a:p>
            <a:r>
              <a:rPr lang="en-US" dirty="0"/>
              <a:t>2017 Unsheltered: 5,142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Source: USICH April Board presentation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952DE-5376-43AA-913A-DE641C7374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8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5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Homelessness in LA up 25.8% from 2016 to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6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0741E-0BDF-4516-A0C7-0854B1C7D7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47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7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8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of Texas ................. $5,024,215,000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 of Florida ................ $615,922,000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Commonwealth of Puerto Rico……..$1,507,179,000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United States Virgin Islands……….$242,684,000</a:t>
            </a:r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TOTAL………$7,390,000,000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Feb 9, 2018 FRN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3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disasters that meet the most impacted threshold described above, the unmet need allocations are based on the following factors summed together less previous CDBG-DR allocations for the 2017 disasters unmet needs: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 estimates for seriously damaged owner-occupied units without insurance (with some exceptions) in most impacted areas after FEMA and SBA repair grants or loans;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 estimates for seriously damaged rental units occupied by renters with income less than 50% of Area Median Income in most impacted areas;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Repair and content loss estimates for small businesses with serious damage denied by SBA;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estimated local cost share for Public Assistance Category C to G projects;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rtl="0" fontAlgn="ctr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$2 billion for Maria impacted disasters for improvements to the electric grid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Funds allocated to grantees in 11 states for disasters in 2015, 2016 and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10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0741E-0BDF-4516-A0C7-0854B1C7D7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9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668274F-ADB1-42E4-8287-B2FEEF2DAE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 r="1059"/>
          <a:stretch/>
        </p:blipFill>
        <p:spPr>
          <a:xfrm>
            <a:off x="0" y="5143500"/>
            <a:ext cx="12192000" cy="1714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C20F6-BF9F-492B-A368-FFAC5AFC6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2D986-FCB6-4352-A313-4A54E3F2B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0A41C-CB94-4EBB-9009-63D10A3F8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810" y="0"/>
            <a:ext cx="22783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CC5FA-9790-4DC0-9003-0449539B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4F3BB-8DFD-4B3E-B92E-C67A453C7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95483-613B-4CCD-804E-5ED44511E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0B53-FAD4-4742-8086-4EF554352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D2679-53A7-4EAD-8B62-9BBBD83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6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610D37-3216-4F9E-9D6C-F11FC983A0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3E42D-91EF-4AC6-8DBF-6F1E31BD6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B79B5-E72F-41D3-8AF7-8ED5185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FC29-4611-4109-995C-A03872D0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8AAC0-3186-42A4-BE82-5D7DA502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0BD59B-7FE3-4B4D-8EB0-26F67F05BC2B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651A45-0092-4C4F-9F6E-7CC5B9CA4E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79FAAD-D315-4BBA-9CBF-0246E90B212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4570C90-24EC-4FD5-A2FD-C8AA65863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F99879-2616-4D9C-995E-4B89207205CF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0CDC4E-7007-4136-90F9-2A5C6E3A2D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4B5BCB-B78B-4080-A8E2-97C639D6327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96CFA9-44E3-40D9-9BB5-110A45F8C1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6E27B8-DFDF-4997-B24F-B066C6866C5F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5C4789-C76F-4D94-B5A8-9E24734F5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25AC10-FCC4-49E2-84DF-8FD996873D8C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0179C-CFE6-4F80-B0A4-5E6BF2FE0B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B235FF-4F42-4C68-A1CE-1CF93FBAEF3C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CDA92C-BAE2-4CA7-8218-F4D3C7E48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E284C4-6FF7-47EB-AC14-E7DBE1924BC8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0A1BA5-6F99-4461-A024-BAA08A0B7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F4AB9E-A350-48C8-8074-C4D39174E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75F36-DDED-4E9C-9898-D6120890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1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F40E-0936-4F1A-A941-5BD126963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E6D36-2852-4DB4-86E9-00578ABA1E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0" b="11110"/>
          <a:stretch/>
        </p:blipFill>
        <p:spPr>
          <a:xfrm>
            <a:off x="2936" y="5097095"/>
            <a:ext cx="12189064" cy="175272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895B883-B864-487F-B5C9-70EBA39812B0}"/>
              </a:ext>
            </a:extLst>
          </p:cNvPr>
          <p:cNvSpPr txBox="1">
            <a:spLocks/>
          </p:cNvSpPr>
          <p:nvPr userDrawn="1"/>
        </p:nvSpPr>
        <p:spPr>
          <a:xfrm>
            <a:off x="4041536" y="65038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90D4AD-805C-4B6F-B47C-C80255475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828E34-7A65-476A-8CA5-529240984D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8" y="6174700"/>
            <a:ext cx="606552" cy="591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98010A-00E5-457C-968D-0BC345EA87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16" y="6174020"/>
            <a:ext cx="59608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FB6861-9B82-4C6D-93D7-F1EB2D7D77E8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3EFAFFE-41F3-4F17-9303-D111187E4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4E422B-E283-4075-989D-682DA617A4E6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702268-962B-4305-80BF-B89A100DC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9AF83D-2F1C-42C5-A8A1-D7C19CD16109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2ACC8C-429D-4CB5-A500-29D92286CF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8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700" y="3455988"/>
            <a:ext cx="9302496" cy="42976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837" y="2252282"/>
            <a:ext cx="9302496" cy="1133856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898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D750B-2EA8-4848-8797-AE6F6691E42A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F08C3-EF83-4758-897D-8557E5F3D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EA43-C4E9-40B6-A729-8D9633D79D19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BFE8B-CB65-4C4D-81DE-1962E5C72E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9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AEE7-52BB-413D-908F-E5C4A4A9A145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93D0-4D24-4420-BCE5-4227F62814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8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238C-ACA9-46B3-A8D5-68C87DD0089C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E74B-E968-4DED-BC36-877AC26949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4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5B24-46E9-407F-9D44-81E9ECC31412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4371-13A2-4E9D-BD59-72E399EDDF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750A-0FDE-4719-B20B-19E0BE4D28F7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97CD9-43F4-4B61-AA3A-40330D6EB7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D6548E-5B37-4497-873E-31CE9F48A2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0" b="11110"/>
          <a:stretch/>
        </p:blipFill>
        <p:spPr>
          <a:xfrm>
            <a:off x="2936" y="5097095"/>
            <a:ext cx="12189064" cy="1752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2D805-256E-4CA2-9AE4-F9D7A2E24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" y="11724"/>
            <a:ext cx="12192000" cy="1234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476B3E-5D16-4526-BE20-313D751E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131" y="26376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68F7E-FAE0-4FCF-B92B-4BD79990A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1A48E-6A19-491A-AB0C-658FF51AB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359A65-67D1-459D-9CC1-FADCF5A52795}"/>
              </a:ext>
            </a:extLst>
          </p:cNvPr>
          <p:cNvSpPr txBox="1">
            <a:spLocks/>
          </p:cNvSpPr>
          <p:nvPr userDrawn="1"/>
        </p:nvSpPr>
        <p:spPr>
          <a:xfrm>
            <a:off x="4041536" y="65038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90D4AD-805C-4B6F-B47C-C80255475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52E4F-0C66-40D2-9399-63B69D7C8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8" y="6174700"/>
            <a:ext cx="606552" cy="591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5ABB2-BF6A-4636-BE15-0C3F7126441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16" y="6174020"/>
            <a:ext cx="59608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A864-F736-418E-8CCA-095213121A33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1817-1004-4855-8F68-FECBC2818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2D0B-AF52-4D62-A30D-7B4F09C3FEBF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CA41-32C7-4EBD-80DB-B89710418A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7320-EB5B-4FEE-8B80-98513EFC4B7D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8780-49BB-4308-8E2A-981EA5F09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7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2C5F-D529-406E-947A-8D403839489B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960E-A17E-4DC1-862B-DBCA8D8DD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1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7175-4482-4B50-B234-1BE92EA6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968" y="714375"/>
            <a:ext cx="8182420" cy="51466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491F26-5C40-4182-A3FE-EF383FBA0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3176" y="0"/>
            <a:ext cx="289547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4E5FF3-008F-434B-8565-B47410DEF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" y="714375"/>
            <a:ext cx="267797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F411-CC52-4AD2-AD08-3B9B34F75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" y="2314575"/>
            <a:ext cx="2677979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19256A-CC43-4888-977E-0EA446DD6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0" b="11110"/>
          <a:stretch/>
        </p:blipFill>
        <p:spPr>
          <a:xfrm>
            <a:off x="2936" y="5097095"/>
            <a:ext cx="12189064" cy="1752725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C636FC-B536-4544-ACDC-773B41FD9F6A}"/>
              </a:ext>
            </a:extLst>
          </p:cNvPr>
          <p:cNvSpPr txBox="1">
            <a:spLocks/>
          </p:cNvSpPr>
          <p:nvPr userDrawn="1"/>
        </p:nvSpPr>
        <p:spPr>
          <a:xfrm>
            <a:off x="4041536" y="65038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90D4AD-805C-4B6F-B47C-C80255475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38917-C327-4CF6-9222-318CDFBD1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8" y="6174700"/>
            <a:ext cx="606552" cy="5913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D5315F-AF89-44B8-9B2C-57A80FCF44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16" y="6174020"/>
            <a:ext cx="59608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3456-1281-48E7-9E99-19557555D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C6B273-8B5E-468D-A5D8-B907ACD4E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0" b="11110"/>
          <a:stretch/>
        </p:blipFill>
        <p:spPr>
          <a:xfrm>
            <a:off x="2936" y="5097095"/>
            <a:ext cx="12189064" cy="175272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59BCAB-118A-4EA5-810C-FBE945134E6E}"/>
              </a:ext>
            </a:extLst>
          </p:cNvPr>
          <p:cNvSpPr txBox="1">
            <a:spLocks/>
          </p:cNvSpPr>
          <p:nvPr userDrawn="1"/>
        </p:nvSpPr>
        <p:spPr>
          <a:xfrm>
            <a:off x="4041536" y="65038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90D4AD-805C-4B6F-B47C-C80255475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E61BFB-D561-48F4-80FF-F95A456685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8" y="6174700"/>
            <a:ext cx="606552" cy="591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297D53-5C84-4E01-B384-A8D5EE30BE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16" y="6174020"/>
            <a:ext cx="59608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0BD0A-D1C7-4D1F-BAD8-289205DD51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0" b="11110"/>
          <a:stretch/>
        </p:blipFill>
        <p:spPr>
          <a:xfrm>
            <a:off x="2936" y="5097095"/>
            <a:ext cx="12189064" cy="1752725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82B4967-85D4-47B6-9285-8E9179051720}"/>
              </a:ext>
            </a:extLst>
          </p:cNvPr>
          <p:cNvSpPr txBox="1">
            <a:spLocks/>
          </p:cNvSpPr>
          <p:nvPr userDrawn="1"/>
        </p:nvSpPr>
        <p:spPr>
          <a:xfrm>
            <a:off x="4041536" y="65038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90D4AD-805C-4B6F-B47C-C80255475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E0FC-81C6-4149-A9D2-99EBCE167C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48" y="6174700"/>
            <a:ext cx="606552" cy="591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E3327A-FC45-4F8E-8B98-0061F16966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16" y="6174020"/>
            <a:ext cx="596080" cy="5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2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2808-2CA9-4FC5-A67B-823E1DE9A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D348E-A66A-43C1-88DC-3A2AD0A68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1CC82-85CB-4E82-A056-B1DF74B9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44557-1581-42F7-856E-C5AB3BD9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5688A-C817-4182-BAE0-0BBD78BB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EC82-33F3-4014-8FCB-AD88C4EF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A963A-C4FB-4BF2-BF8A-0D1A59A0A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26481F-D2EF-4B78-8E12-1465127D4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05B5C-81BB-46A0-9A92-A5F0B7E8F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DCA1D-FB5E-44A7-A1E9-673B57F1F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1FFE4C-7538-4B04-AC24-2D6BB017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47B2A3-DCD9-443C-963E-5DFD89B1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37CC0-0FF1-4187-BC52-3916E744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9651-792F-4484-89BE-0CF174E1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C4084-5BAC-4C8A-9CA3-0E8B37703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3BD5C-20D2-4DD2-9B80-DD4CC21EF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E79BB-EBE7-4F96-866F-1DC193FD9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4DD70-D809-4ADA-B831-6634DF77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8EC83-972B-41E0-9899-1D9AA7962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6C3024-4440-4DF4-80B2-4ABDB464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072E2-FD43-4CBB-8982-A8F893AD5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36703-CB3D-42AD-A7D0-FCB893B5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FC964-2513-4345-90D4-910AF85DA0A5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BF684-59DF-48E0-BF0F-994B63243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631A3-9BE2-43DF-B7D1-7FB401297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ECD5F-473C-49AD-810E-45491F2B7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4" r:id="rId5"/>
    <p:sldLayoutId id="2147483655" r:id="rId6"/>
    <p:sldLayoutId id="2147483651" r:id="rId7"/>
    <p:sldLayoutId id="2147483653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spacer-background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80584" y="2252664"/>
            <a:ext cx="9302749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54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8A2A01-4EB9-4FF9-B041-2AB6EF6B8C90}" type="datetime1">
              <a:rPr lang="en-US" smtClean="0"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AFCAB-67EE-4C70-B58B-7D21D3662C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eintenseplayer.deviantart.com/art/Twitter-Neue-iOS-Icon-329042199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tenseplayer.deviantart.com/art/Twitter-Neue-iOS-Icon-32904219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ixelworlds.deviantart.com/art/Scroll-Resource-179298409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tenseplayer.deviantart.com/art/Twitter-Neue-iOS-Icon-32904219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British_Army_Soldier_Saluting_MOD_45154893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heintenseplayer.deviantart.com/art/Twitter-Neue-iOS-Icon-32904219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narmenian.net/eng/details/220444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photosandgraphicsindex.blogspot.com/2010/04/beautiful-pictures-of-volcanos.html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tribework.blogspot.com/2012/04/natures-adversity-teacher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://theintenseplayer.deviantart.com/art/Twitter-Neue-iOS-Icon-32904219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intenseplayer.deviantart.com/art/Twitter-Neue-iOS-Icon-329042199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6C24A-E3F6-4254-9D24-4A11D85DB45E}"/>
              </a:ext>
            </a:extLst>
          </p:cNvPr>
          <p:cNvSpPr/>
          <p:nvPr/>
        </p:nvSpPr>
        <p:spPr>
          <a:xfrm>
            <a:off x="4896853" y="75055"/>
            <a:ext cx="2213810" cy="1669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07228-035F-485B-AABC-BF19F182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15265" r="23253" b="24303"/>
          <a:stretch/>
        </p:blipFill>
        <p:spPr>
          <a:xfrm>
            <a:off x="1830023" y="-68524"/>
            <a:ext cx="10285777" cy="4379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CD31E8-419B-4CA0-93EB-7AF6A8F2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3" y="168612"/>
            <a:ext cx="1581370" cy="158137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BA2AF-8037-40D0-B593-F1D32905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599" y="1583944"/>
            <a:ext cx="5092623" cy="969962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tx2"/>
                </a:solidFill>
                <a:latin typeface="Arial Black" panose="020B0A04020102020204" pitchFamily="34" charset="0"/>
              </a:rPr>
              <a:t>ADDRESSING</a:t>
            </a:r>
            <a:endParaRPr lang="en-US" spc="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BE6B5-266E-432F-B05B-954A89F9A620}"/>
              </a:ext>
            </a:extLst>
          </p:cNvPr>
          <p:cNvGrpSpPr/>
          <p:nvPr/>
        </p:nvGrpSpPr>
        <p:grpSpPr>
          <a:xfrm>
            <a:off x="9979447" y="1518491"/>
            <a:ext cx="1600200" cy="1284534"/>
            <a:chOff x="9144000" y="1583899"/>
            <a:chExt cx="1600200" cy="128453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E0D07B-7DF7-43A9-898C-765A01E4D85B}"/>
                </a:ext>
              </a:extLst>
            </p:cNvPr>
            <p:cNvSpPr/>
            <p:nvPr/>
          </p:nvSpPr>
          <p:spPr>
            <a:xfrm>
              <a:off x="9144000" y="1583899"/>
              <a:ext cx="1342627" cy="12845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8DB06CE-8C67-47E9-912B-CA5EED78B422}"/>
                </a:ext>
              </a:extLst>
            </p:cNvPr>
            <p:cNvSpPr/>
            <p:nvPr/>
          </p:nvSpPr>
          <p:spPr>
            <a:xfrm>
              <a:off x="9906000" y="1744579"/>
              <a:ext cx="838200" cy="809282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E2D0D67-EA3F-43B4-A643-C954E94D1130}"/>
              </a:ext>
            </a:extLst>
          </p:cNvPr>
          <p:cNvSpPr txBox="1">
            <a:spLocks/>
          </p:cNvSpPr>
          <p:nvPr/>
        </p:nvSpPr>
        <p:spPr>
          <a:xfrm>
            <a:off x="8042787" y="1135497"/>
            <a:ext cx="2708637" cy="19652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36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 and Resilience </a:t>
            </a:r>
            <a:endParaRPr lang="en-US" sz="6600" spc="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6C685D-B152-455B-ADBE-2F77ECD96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26" y="3847671"/>
            <a:ext cx="1366451" cy="1355520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29F5E549-9C07-4E03-80E0-B5B5E1D7CBC7}"/>
              </a:ext>
            </a:extLst>
          </p:cNvPr>
          <p:cNvSpPr txBox="1">
            <a:spLocks/>
          </p:cNvSpPr>
          <p:nvPr/>
        </p:nvSpPr>
        <p:spPr>
          <a:xfrm>
            <a:off x="1830023" y="4072147"/>
            <a:ext cx="6419030" cy="1238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Honorable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Neal Rackleff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Secretary, Office of Community Planning &amp; Development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Department of Housing &amp; Urban Development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42B5B2-4755-4B38-AFBC-D1047B57C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550784" y="4324640"/>
            <a:ext cx="852712" cy="852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54F388-1497-4104-8B0E-CEA76FDCE6E0}"/>
              </a:ext>
            </a:extLst>
          </p:cNvPr>
          <p:cNvSpPr txBox="1"/>
          <p:nvPr/>
        </p:nvSpPr>
        <p:spPr>
          <a:xfrm>
            <a:off x="9443361" y="4261920"/>
            <a:ext cx="22442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Follow on Twitter</a:t>
            </a: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@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RackleffHUD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723D28-A1E5-4732-B99D-D201485D24C2}"/>
              </a:ext>
            </a:extLst>
          </p:cNvPr>
          <p:cNvSpPr/>
          <p:nvPr/>
        </p:nvSpPr>
        <p:spPr>
          <a:xfrm>
            <a:off x="4599466" y="2726793"/>
            <a:ext cx="2861930" cy="20621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70786-E5CE-4ED5-8380-7EEAFAA5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Calculating Unmet Housing Needs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009E7-4A1C-4C2A-A30F-5A9346FA87C6}"/>
              </a:ext>
            </a:extLst>
          </p:cNvPr>
          <p:cNvSpPr txBox="1"/>
          <p:nvPr/>
        </p:nvSpPr>
        <p:spPr>
          <a:xfrm>
            <a:off x="4599466" y="2973014"/>
            <a:ext cx="286193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Estimated cost to repair the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7C6223-3CC0-4B1B-955F-99E1E9A95510}"/>
              </a:ext>
            </a:extLst>
          </p:cNvPr>
          <p:cNvSpPr txBox="1"/>
          <p:nvPr/>
        </p:nvSpPr>
        <p:spPr>
          <a:xfrm>
            <a:off x="97465" y="2726794"/>
            <a:ext cx="2861930" cy="2062103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Number of housing units with unmet needs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27C5-EEBE-48AA-9492-45B0BD208A94}"/>
              </a:ext>
            </a:extLst>
          </p:cNvPr>
          <p:cNvSpPr txBox="1"/>
          <p:nvPr/>
        </p:nvSpPr>
        <p:spPr>
          <a:xfrm>
            <a:off x="9101468" y="2726793"/>
            <a:ext cx="2861930" cy="206210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Repair funds already provided by FEMA and SBA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54B70B7-3E37-4CFE-A766-15A9E7C64A06}"/>
              </a:ext>
            </a:extLst>
          </p:cNvPr>
          <p:cNvSpPr/>
          <p:nvPr/>
        </p:nvSpPr>
        <p:spPr>
          <a:xfrm>
            <a:off x="2919964" y="3250011"/>
            <a:ext cx="1506280" cy="1015663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PLUS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A776D5A-598C-467A-8385-E561B3A96988}"/>
              </a:ext>
            </a:extLst>
          </p:cNvPr>
          <p:cNvSpPr/>
          <p:nvPr/>
        </p:nvSpPr>
        <p:spPr>
          <a:xfrm>
            <a:off x="7463628" y="3211020"/>
            <a:ext cx="1506280" cy="10156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LESS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AF0C9-FD7B-432C-9A3C-F1F9E641B8AB}"/>
              </a:ext>
            </a:extLst>
          </p:cNvPr>
          <p:cNvGrpSpPr/>
          <p:nvPr/>
        </p:nvGrpSpPr>
        <p:grpSpPr>
          <a:xfrm>
            <a:off x="8449293" y="6204353"/>
            <a:ext cx="2080085" cy="616576"/>
            <a:chOff x="367975" y="6100914"/>
            <a:chExt cx="2080085" cy="6165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13EAE8A-1FAF-4FD4-9BF2-BB1018A2E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46CF73-5A18-469E-8D49-98232FFC820D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91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91358CB2-5A70-484E-81F1-12C85F93DA9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62526273"/>
              </p:ext>
            </p:extLst>
          </p:nvPr>
        </p:nvGraphicFramePr>
        <p:xfrm>
          <a:off x="-47955" y="1460310"/>
          <a:ext cx="7583197" cy="571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5D532E-9666-4080-9B3D-443ED169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7408" cy="1325563"/>
          </a:xfrm>
        </p:spPr>
        <p:txBody>
          <a:bodyPr/>
          <a:lstStyle/>
          <a:p>
            <a:pPr algn="ctr"/>
            <a:r>
              <a:rPr lang="en-US" dirty="0"/>
              <a:t>$28 Billion in CDBG-DR for 2015-2017 Disasters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61062F-FBE5-4330-8BEE-69835E778D0F}"/>
              </a:ext>
            </a:extLst>
          </p:cNvPr>
          <p:cNvSpPr txBox="1"/>
          <p:nvPr/>
        </p:nvSpPr>
        <p:spPr>
          <a:xfrm>
            <a:off x="7897453" y="2628596"/>
            <a:ext cx="2852381" cy="264687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$11 billion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minimum to Puerto Rico/Virgin Islands 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including</a:t>
            </a:r>
          </a:p>
          <a:p>
            <a:pPr algn="ctr"/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$2 billion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for the electrical grid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A5F27B-E85D-4E6D-9677-DB13D101BCA9}"/>
              </a:ext>
            </a:extLst>
          </p:cNvPr>
          <p:cNvCxnSpPr>
            <a:cxnSpLocks/>
          </p:cNvCxnSpPr>
          <p:nvPr/>
        </p:nvCxnSpPr>
        <p:spPr>
          <a:xfrm flipH="1">
            <a:off x="5650174" y="2628596"/>
            <a:ext cx="2247279" cy="15237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96B6B1-A0AD-4AAE-9C4A-FD00AEF31FDF}"/>
              </a:ext>
            </a:extLst>
          </p:cNvPr>
          <p:cNvCxnSpPr>
            <a:cxnSpLocks/>
          </p:cNvCxnSpPr>
          <p:nvPr/>
        </p:nvCxnSpPr>
        <p:spPr>
          <a:xfrm flipH="1" flipV="1">
            <a:off x="5650175" y="4152331"/>
            <a:ext cx="2247278" cy="112314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DC65A87-0919-46CA-A239-21DE4FD49ACD}"/>
              </a:ext>
            </a:extLst>
          </p:cNvPr>
          <p:cNvSpPr txBox="1"/>
          <p:nvPr/>
        </p:nvSpPr>
        <p:spPr>
          <a:xfrm>
            <a:off x="1541022" y="4706087"/>
            <a:ext cx="24097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No Less Than </a:t>
            </a:r>
            <a:r>
              <a:rPr lang="en-US" sz="2000" dirty="0">
                <a:solidFill>
                  <a:schemeClr val="bg1"/>
                </a:solidFill>
              </a:rPr>
              <a:t>$12 B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Left from Unmet Needs </a:t>
            </a:r>
            <a:r>
              <a:rPr lang="en-US" sz="2000" u="sng" dirty="0">
                <a:solidFill>
                  <a:schemeClr val="bg1"/>
                </a:solidFill>
              </a:rPr>
              <a:t>$3.9 B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Total Mitigation </a:t>
            </a:r>
            <a:r>
              <a:rPr lang="en-US" sz="2400" b="1" dirty="0">
                <a:solidFill>
                  <a:schemeClr val="bg1"/>
                </a:solidFill>
              </a:rPr>
              <a:t>$15.9 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6C9D17-E829-466F-9C44-B7A6C3DDB8EA}"/>
              </a:ext>
            </a:extLst>
          </p:cNvPr>
          <p:cNvSpPr txBox="1"/>
          <p:nvPr/>
        </p:nvSpPr>
        <p:spPr>
          <a:xfrm>
            <a:off x="5513475" y="2302276"/>
            <a:ext cx="1924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“Up to” $16 billion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7144A-4458-4DE5-848A-2CB8D04B52F8}"/>
              </a:ext>
            </a:extLst>
          </p:cNvPr>
          <p:cNvSpPr txBox="1"/>
          <p:nvPr/>
        </p:nvSpPr>
        <p:spPr>
          <a:xfrm>
            <a:off x="98856" y="2302276"/>
            <a:ext cx="26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“No less than” $12 billion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4CB45C-B576-43C4-AD9E-923EEF4BA67D}"/>
              </a:ext>
            </a:extLst>
          </p:cNvPr>
          <p:cNvSpPr txBox="1"/>
          <p:nvPr/>
        </p:nvSpPr>
        <p:spPr>
          <a:xfrm>
            <a:off x="5310770" y="1561581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400" b="1" i="0" u="none" strike="noStrike" kern="1200" spc="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3"/>
                </a:solidFill>
              </a:rPr>
              <a:t>Unmet Needs</a:t>
            </a:r>
          </a:p>
          <a:p>
            <a:pPr algn="ctr">
              <a:defRPr sz="2400" b="1" i="0" u="none" strike="noStrike" kern="1200" spc="0" baseline="0">
                <a:solidFill>
                  <a:srgbClr val="9BBB59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2017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57911-8A88-4C97-B4FB-1238D7BA81C3}"/>
              </a:ext>
            </a:extLst>
          </p:cNvPr>
          <p:cNvSpPr txBox="1"/>
          <p:nvPr/>
        </p:nvSpPr>
        <p:spPr>
          <a:xfrm>
            <a:off x="3163404" y="2759689"/>
            <a:ext cx="258128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Not More Than </a:t>
            </a:r>
            <a:r>
              <a:rPr lang="en-US" sz="2000" dirty="0">
                <a:solidFill>
                  <a:schemeClr val="bg1"/>
                </a:solidFill>
              </a:rPr>
              <a:t>$16 B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Left from Unmet Needs </a:t>
            </a: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u="sng" dirty="0">
                <a:solidFill>
                  <a:schemeClr val="bg1"/>
                </a:solidFill>
              </a:rPr>
              <a:t>$3.9 B)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Total Unmet Needs </a:t>
            </a:r>
            <a:r>
              <a:rPr lang="en-US" sz="2400" b="1" dirty="0">
                <a:solidFill>
                  <a:schemeClr val="bg1"/>
                </a:solidFill>
              </a:rPr>
              <a:t>$12.1 B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0ABCD9-BF72-4BD8-A556-35FAE98F0ABC}"/>
              </a:ext>
            </a:extLst>
          </p:cNvPr>
          <p:cNvGrpSpPr/>
          <p:nvPr/>
        </p:nvGrpSpPr>
        <p:grpSpPr>
          <a:xfrm>
            <a:off x="8449293" y="6202512"/>
            <a:ext cx="2080085" cy="616576"/>
            <a:chOff x="367975" y="6100914"/>
            <a:chExt cx="2080085" cy="6165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F8D858-79C4-4ED8-A479-774EAC5C6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A1DFEE-EB5D-470E-818F-DACCE1CC49E0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9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A3A391-3EED-4EAB-B5C1-8945DF7F3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45" r="56"/>
          <a:stretch/>
        </p:blipFill>
        <p:spPr>
          <a:xfrm>
            <a:off x="0" y="1339004"/>
            <a:ext cx="12498132" cy="4824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21937D-3876-4590-B083-662A39B0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1"/>
            <a:ext cx="12192000" cy="1325563"/>
          </a:xfrm>
        </p:spPr>
        <p:txBody>
          <a:bodyPr/>
          <a:lstStyle/>
          <a:p>
            <a:r>
              <a:rPr lang="en-US" dirty="0"/>
              <a:t>Community Development Block Grants – The Statute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9373-01D8-4490-B0BF-1C7B5949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980" y="1696835"/>
            <a:ext cx="9221274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CDBG Purpose:</a:t>
            </a:r>
          </a:p>
          <a:p>
            <a:r>
              <a:rPr lang="en-US" dirty="0"/>
              <a:t>Decent housing, suitable living environment, and economic opportunities </a:t>
            </a:r>
            <a:r>
              <a:rPr lang="en-US" b="1" dirty="0">
                <a:solidFill>
                  <a:schemeClr val="bg1"/>
                </a:solidFill>
              </a:rPr>
              <a:t>for persons of low and moderate income</a:t>
            </a:r>
            <a:r>
              <a:rPr lang="en-US" dirty="0"/>
              <a:t>; community development activities which may be supported by Federal assistance.</a:t>
            </a:r>
          </a:p>
          <a:p>
            <a:r>
              <a:rPr lang="en-US" dirty="0"/>
              <a:t>…</a:t>
            </a:r>
            <a:r>
              <a:rPr lang="en-US" b="1" dirty="0">
                <a:solidFill>
                  <a:schemeClr val="bg1"/>
                </a:solidFill>
              </a:rPr>
              <a:t>not less than 70 percent </a:t>
            </a:r>
            <a:r>
              <a:rPr lang="en-US" dirty="0"/>
              <a:t>of the aggregate of the Federal assistance provided to States and units of general local government under section 106 [</a:t>
            </a:r>
            <a:r>
              <a:rPr lang="en-US" i="1" dirty="0"/>
              <a:t>42 USCS § 5306</a:t>
            </a:r>
            <a:r>
              <a:rPr lang="en-US" dirty="0"/>
              <a:t>]…</a:t>
            </a:r>
            <a:r>
              <a:rPr lang="en-US" b="1" dirty="0">
                <a:solidFill>
                  <a:schemeClr val="bg1"/>
                </a:solidFill>
              </a:rPr>
              <a:t>shall be used for the support of activities that benefit persons of low and moderate income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B80E3A-712B-4293-8361-F0158792AB9E}"/>
              </a:ext>
            </a:extLst>
          </p:cNvPr>
          <p:cNvSpPr txBox="1"/>
          <p:nvPr/>
        </p:nvSpPr>
        <p:spPr>
          <a:xfrm>
            <a:off x="8547100" y="5518996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42 USCS § 5301(c)</a:t>
            </a:r>
          </a:p>
        </p:txBody>
      </p:sp>
    </p:spTree>
    <p:extLst>
      <p:ext uri="{BB962C8B-B14F-4D97-AF65-F5344CB8AC3E}">
        <p14:creationId xmlns:p14="http://schemas.microsoft.com/office/powerpoint/2010/main" val="31448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5A7BDC-E34C-403A-8D28-54D596B63B0F}"/>
              </a:ext>
            </a:extLst>
          </p:cNvPr>
          <p:cNvSpPr/>
          <p:nvPr/>
        </p:nvSpPr>
        <p:spPr>
          <a:xfrm>
            <a:off x="0" y="5439508"/>
            <a:ext cx="12192000" cy="1418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B7980E-81E7-4E13-A1F9-430759FFA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41"/>
            <a:ext cx="10515600" cy="105519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2017 Appropriations for 2015-2017 Disasters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57322CD-0F61-47BD-9AE2-D5DE13E73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440889"/>
              </p:ext>
            </p:extLst>
          </p:nvPr>
        </p:nvGraphicFramePr>
        <p:xfrm>
          <a:off x="0" y="1180213"/>
          <a:ext cx="12191998" cy="56643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7508">
                  <a:extLst>
                    <a:ext uri="{9D8B030D-6E8A-4147-A177-3AD203B41FA5}">
                      <a16:colId xmlns:a16="http://schemas.microsoft.com/office/drawing/2014/main" val="997322785"/>
                    </a:ext>
                  </a:extLst>
                </a:gridCol>
                <a:gridCol w="1745366">
                  <a:extLst>
                    <a:ext uri="{9D8B030D-6E8A-4147-A177-3AD203B41FA5}">
                      <a16:colId xmlns:a16="http://schemas.microsoft.com/office/drawing/2014/main" val="1817425433"/>
                    </a:ext>
                  </a:extLst>
                </a:gridCol>
                <a:gridCol w="2140868">
                  <a:extLst>
                    <a:ext uri="{9D8B030D-6E8A-4147-A177-3AD203B41FA5}">
                      <a16:colId xmlns:a16="http://schemas.microsoft.com/office/drawing/2014/main" val="1191947182"/>
                    </a:ext>
                  </a:extLst>
                </a:gridCol>
                <a:gridCol w="1837440">
                  <a:extLst>
                    <a:ext uri="{9D8B030D-6E8A-4147-A177-3AD203B41FA5}">
                      <a16:colId xmlns:a16="http://schemas.microsoft.com/office/drawing/2014/main" val="2301701443"/>
                    </a:ext>
                  </a:extLst>
                </a:gridCol>
                <a:gridCol w="1837440">
                  <a:extLst>
                    <a:ext uri="{9D8B030D-6E8A-4147-A177-3AD203B41FA5}">
                      <a16:colId xmlns:a16="http://schemas.microsoft.com/office/drawing/2014/main" val="1610000493"/>
                    </a:ext>
                  </a:extLst>
                </a:gridCol>
                <a:gridCol w="1955439">
                  <a:extLst>
                    <a:ext uri="{9D8B030D-6E8A-4147-A177-3AD203B41FA5}">
                      <a16:colId xmlns:a16="http://schemas.microsoft.com/office/drawing/2014/main" val="4034524724"/>
                    </a:ext>
                  </a:extLst>
                </a:gridCol>
                <a:gridCol w="1807937">
                  <a:extLst>
                    <a:ext uri="{9D8B030D-6E8A-4147-A177-3AD203B41FA5}">
                      <a16:colId xmlns:a16="http://schemas.microsoft.com/office/drawing/2014/main" val="1040618244"/>
                    </a:ext>
                  </a:extLst>
                </a:gridCol>
              </a:tblGrid>
              <a:tr h="4828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Disaster Year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Grantee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2017 Unmet Needs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Electrical Grid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Mitigation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Second Appropriation</a:t>
                      </a:r>
                    </a:p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PL 115-123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First Appropriation </a:t>
                      </a:r>
                    </a:p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PL 115-56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301547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Columbia SC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18,585,000.00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18,585,000.00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735984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Houston, TX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61,884,000.00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61,884,000.00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088293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Lexington County SC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15,185,000.00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15,185,000.00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6183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Richland County, SC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21,864,000.00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21,864,000.00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0489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San Marcos, TX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24,012,000.00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24,012,000.00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564843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South Carolina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90,026,000.00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90,026,000.00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49941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Texas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52,985,000.00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52,985,000.00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8380138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Florida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83,801,000.00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83,801,000.00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65187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Louisiana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1,213,917,000.00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1,213,917,000.00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03472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North Carolina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168,067,000.00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168,067,000.00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98606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South Carolina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67,564,000.00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67,564,000.00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230419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Texas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169,748,000.00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169,748,000.00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01280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West Virginia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106,494,000.00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106,494,000.00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90408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California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124,155,000.00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88,219,000.00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212,374,000.00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01254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Florida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157,676,000.00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549,684,000.00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707,360,000.00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615,922,000.00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62829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Georgia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37,943,000.00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26,961,000.00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64,904,000.00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78371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Missouri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58,535,000.00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41,592,000.00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100,127,000.00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                   -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95138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Puerto Rico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8,220,783,000.00 </a:t>
                      </a:r>
                    </a:p>
                  </a:txBody>
                  <a:tcPr marL="5855" marR="5855" marT="585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1,932,347,000</a:t>
                      </a:r>
                    </a:p>
                  </a:txBody>
                  <a:tcPr marL="5855" marR="5855" marT="585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8,285,284,000.00 </a:t>
                      </a:r>
                    </a:p>
                  </a:txBody>
                  <a:tcPr marL="5855" marR="5855" marT="5855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18,438,414,000.00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1,507,179,000.00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73951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Texas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        652,175,000.00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4,074,456,000.00  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4,726,631,000.00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5,024,015,000.00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61679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2017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U.S. Virgin Islands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779,217,000.00 </a:t>
                      </a:r>
                    </a:p>
                  </a:txBody>
                  <a:tcPr marL="5855" marR="5855" marT="585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67,653,000</a:t>
                      </a:r>
                    </a:p>
                  </a:txBody>
                  <a:tcPr marL="5855" marR="5855" marT="585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774,188,000.00</a:t>
                      </a:r>
                    </a:p>
                  </a:txBody>
                  <a:tcPr marL="5855" marR="5855" marT="5855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1,621,058,000.00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 $          242,684,000.00 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320239"/>
                  </a:ext>
                </a:extLst>
              </a:tr>
              <a:tr h="2467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   10,030,484,000.00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            2,000,000,000</a:t>
                      </a: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15,934,516,000.00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$        27,965,000,000.00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$      7,390,000,000.00 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" marR="5143" marT="5143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084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9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1CBD1D-C1C7-408A-8D86-FEEFB439C01C}"/>
              </a:ext>
            </a:extLst>
          </p:cNvPr>
          <p:cNvSpPr/>
          <p:nvPr/>
        </p:nvSpPr>
        <p:spPr>
          <a:xfrm>
            <a:off x="0" y="0"/>
            <a:ext cx="212113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F00C24-CFC5-430B-87DC-20F1B7C75CD7}"/>
              </a:ext>
            </a:extLst>
          </p:cNvPr>
          <p:cNvSpPr/>
          <p:nvPr/>
        </p:nvSpPr>
        <p:spPr>
          <a:xfrm>
            <a:off x="5018049" y="0"/>
            <a:ext cx="2129883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64F288-8D1C-4E5B-A7CE-991F02D18DC9}"/>
              </a:ext>
            </a:extLst>
          </p:cNvPr>
          <p:cNvSpPr txBox="1"/>
          <p:nvPr/>
        </p:nvSpPr>
        <p:spPr>
          <a:xfrm>
            <a:off x="2270506" y="2947802"/>
            <a:ext cx="9820788" cy="21544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Homelessness is rising, 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</a:rPr>
              <a:t>40% of Americans can’t afford basic necessities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, and 38% of renters spend more than 1/3 of their income on housing.                           </a:t>
            </a:r>
          </a:p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Curbed, Aug. 10, 2018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en-US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546BA-E4F3-4DC8-BE6A-DF9ABB66ECE0}"/>
              </a:ext>
            </a:extLst>
          </p:cNvPr>
          <p:cNvSpPr txBox="1"/>
          <p:nvPr/>
        </p:nvSpPr>
        <p:spPr>
          <a:xfrm>
            <a:off x="2270506" y="335859"/>
            <a:ext cx="9820788" cy="218521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Housing affordability is at the </a:t>
            </a:r>
            <a:r>
              <a:rPr lang="en-US" sz="3600" b="1" i="1" dirty="0"/>
              <a:t>lowest level since just before the housing crisis hit</a:t>
            </a:r>
            <a:r>
              <a:rPr lang="en-US" sz="3600" b="1" dirty="0"/>
              <a:t>. </a:t>
            </a:r>
          </a:p>
          <a:p>
            <a:pPr algn="ctr"/>
            <a:endParaRPr lang="en-US" sz="500" dirty="0"/>
          </a:p>
          <a:p>
            <a:pPr algn="r"/>
            <a:r>
              <a:rPr lang="en-US" dirty="0"/>
              <a:t>- National Association of Homebuilders, Aug. 9, 2018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302E34-C65E-46A4-994E-E8F2BD6F04C0}"/>
              </a:ext>
            </a:extLst>
          </p:cNvPr>
          <p:cNvSpPr txBox="1"/>
          <p:nvPr/>
        </p:nvSpPr>
        <p:spPr>
          <a:xfrm>
            <a:off x="0" y="1415772"/>
            <a:ext cx="2121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A Crisis in America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8C8D8-86D0-49F6-979B-6609EAF8F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86"/>
          <a:stretch/>
        </p:blipFill>
        <p:spPr>
          <a:xfrm>
            <a:off x="-53163" y="5133016"/>
            <a:ext cx="2174299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2F55-9940-4EE0-8271-369BE8F375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82950" y="3429000"/>
            <a:ext cx="7124700" cy="13255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2"/>
                </a:solidFill>
              </a:rPr>
              <a:t>Factors Behind the Affordable Housing Crisis</a:t>
            </a:r>
          </a:p>
        </p:txBody>
      </p:sp>
      <p:sp>
        <p:nvSpPr>
          <p:cNvPr id="6" name="Flowchart: Off-page Connector 5">
            <a:extLst>
              <a:ext uri="{FF2B5EF4-FFF2-40B4-BE49-F238E27FC236}">
                <a16:creationId xmlns:a16="http://schemas.microsoft.com/office/drawing/2014/main" id="{2904D84F-760F-4720-909E-3DEF7710C18C}"/>
              </a:ext>
            </a:extLst>
          </p:cNvPr>
          <p:cNvSpPr/>
          <p:nvPr/>
        </p:nvSpPr>
        <p:spPr>
          <a:xfrm>
            <a:off x="583014" y="2433931"/>
            <a:ext cx="2989520" cy="1096519"/>
          </a:xfrm>
          <a:prstGeom prst="flowChartOffpageConnector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Demand exceeds housing supply</a:t>
            </a:r>
          </a:p>
        </p:txBody>
      </p:sp>
      <p:sp>
        <p:nvSpPr>
          <p:cNvPr id="8" name="Flowchart: Off-page Connector 7">
            <a:extLst>
              <a:ext uri="{FF2B5EF4-FFF2-40B4-BE49-F238E27FC236}">
                <a16:creationId xmlns:a16="http://schemas.microsoft.com/office/drawing/2014/main" id="{86A50FB9-C00C-4E4D-A9FF-8311A977A42D}"/>
              </a:ext>
            </a:extLst>
          </p:cNvPr>
          <p:cNvSpPr/>
          <p:nvPr/>
        </p:nvSpPr>
        <p:spPr>
          <a:xfrm>
            <a:off x="583013" y="3559534"/>
            <a:ext cx="2989520" cy="1096519"/>
          </a:xfrm>
          <a:prstGeom prst="flowChartOffpageConnector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Restrictive land use policies</a:t>
            </a:r>
          </a:p>
        </p:txBody>
      </p:sp>
      <p:sp>
        <p:nvSpPr>
          <p:cNvPr id="9" name="Flowchart: Off-page Connector 8">
            <a:extLst>
              <a:ext uri="{FF2B5EF4-FFF2-40B4-BE49-F238E27FC236}">
                <a16:creationId xmlns:a16="http://schemas.microsoft.com/office/drawing/2014/main" id="{39BB17BA-3457-43FB-9DE5-4E4204CE87F5}"/>
              </a:ext>
            </a:extLst>
          </p:cNvPr>
          <p:cNvSpPr/>
          <p:nvPr/>
        </p:nvSpPr>
        <p:spPr>
          <a:xfrm>
            <a:off x="586556" y="4679501"/>
            <a:ext cx="2989520" cy="1096519"/>
          </a:xfrm>
          <a:prstGeom prst="flowChartOffpageConnector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NIMBY resistance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73D327E-89C0-4C41-B8FA-2D5B8A34432F}"/>
              </a:ext>
            </a:extLst>
          </p:cNvPr>
          <p:cNvSpPr/>
          <p:nvPr/>
        </p:nvSpPr>
        <p:spPr>
          <a:xfrm>
            <a:off x="583013" y="922109"/>
            <a:ext cx="3733801" cy="1525565"/>
          </a:xfrm>
          <a:prstGeom prst="chevron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Shortage of homes</a:t>
            </a: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B274DAA6-1C47-437E-B5B5-E1DFA1978845}"/>
              </a:ext>
            </a:extLst>
          </p:cNvPr>
          <p:cNvSpPr/>
          <p:nvPr/>
        </p:nvSpPr>
        <p:spPr>
          <a:xfrm>
            <a:off x="4311499" y="922109"/>
            <a:ext cx="3733801" cy="1525565"/>
          </a:xfrm>
          <a:prstGeom prst="chevron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Increasing rents and home values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A0047A4F-519D-4F84-8D0A-5A4447B3CA7C}"/>
              </a:ext>
            </a:extLst>
          </p:cNvPr>
          <p:cNvSpPr/>
          <p:nvPr/>
        </p:nvSpPr>
        <p:spPr>
          <a:xfrm>
            <a:off x="8045300" y="930743"/>
            <a:ext cx="3733801" cy="1525565"/>
          </a:xfrm>
          <a:prstGeom prst="chevron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Income growth not keeping pace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06AD8D-FA98-4782-8127-4598A9CE1D74}"/>
              </a:ext>
            </a:extLst>
          </p:cNvPr>
          <p:cNvGrpSpPr/>
          <p:nvPr/>
        </p:nvGrpSpPr>
        <p:grpSpPr>
          <a:xfrm>
            <a:off x="8449293" y="6216710"/>
            <a:ext cx="2080085" cy="616576"/>
            <a:chOff x="367975" y="6100914"/>
            <a:chExt cx="2080085" cy="61657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1C92DA-B9E4-432B-972F-73103EC8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4979DB-3BBE-4FC1-A45E-96E562934238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47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3C4F-B3B4-436A-9EB4-950AECA8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of 2018 Harvard Housing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80F05-11FD-4B7B-BFAD-F78327EB12D5}"/>
              </a:ext>
            </a:extLst>
          </p:cNvPr>
          <p:cNvSpPr txBox="1"/>
          <p:nvPr/>
        </p:nvSpPr>
        <p:spPr>
          <a:xfrm>
            <a:off x="7797799" y="2630308"/>
            <a:ext cx="3375377" cy="34163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38.1 million </a:t>
            </a:r>
            <a:r>
              <a:rPr lang="en-US" sz="3600" dirty="0"/>
              <a:t>households spend </a:t>
            </a:r>
            <a:r>
              <a:rPr lang="en-US" sz="3600" b="1" dirty="0"/>
              <a:t>more than 30% </a:t>
            </a:r>
            <a:r>
              <a:rPr lang="en-US" sz="3600" dirty="0"/>
              <a:t>of their income on housing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1D212E8-4336-4F4D-BD6A-C2A09B83C830}"/>
              </a:ext>
            </a:extLst>
          </p:cNvPr>
          <p:cNvSpPr/>
          <p:nvPr/>
        </p:nvSpPr>
        <p:spPr>
          <a:xfrm>
            <a:off x="7778043" y="1450620"/>
            <a:ext cx="3395133" cy="1134533"/>
          </a:xfrm>
          <a:prstGeom prst="triangl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87E14-17BC-4B4D-8C47-E62ED02CF852}"/>
              </a:ext>
            </a:extLst>
          </p:cNvPr>
          <p:cNvSpPr/>
          <p:nvPr/>
        </p:nvSpPr>
        <p:spPr>
          <a:xfrm>
            <a:off x="10114844" y="1643944"/>
            <a:ext cx="259645" cy="400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F85E06-6ABD-4637-8BFB-792BC727FBA6}"/>
              </a:ext>
            </a:extLst>
          </p:cNvPr>
          <p:cNvSpPr/>
          <p:nvPr/>
        </p:nvSpPr>
        <p:spPr>
          <a:xfrm>
            <a:off x="685800" y="1659962"/>
            <a:ext cx="2590802" cy="57949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B7FED6-A49F-499C-AA29-1B9B888159CE}"/>
              </a:ext>
            </a:extLst>
          </p:cNvPr>
          <p:cNvSpPr/>
          <p:nvPr/>
        </p:nvSpPr>
        <p:spPr>
          <a:xfrm>
            <a:off x="685800" y="2170306"/>
            <a:ext cx="2590801" cy="348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From 1990-2016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9401D8-89A8-436B-BE9D-FC4663120A7F}"/>
              </a:ext>
            </a:extLst>
          </p:cNvPr>
          <p:cNvSpPr/>
          <p:nvPr/>
        </p:nvSpPr>
        <p:spPr>
          <a:xfrm>
            <a:off x="685799" y="2496515"/>
            <a:ext cx="2590801" cy="13882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Median rent rose </a:t>
            </a:r>
            <a:r>
              <a:rPr lang="en-US" sz="2400" b="1" dirty="0">
                <a:solidFill>
                  <a:schemeClr val="bg1"/>
                </a:solidFill>
              </a:rPr>
              <a:t>20% faster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than overall inflation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778430-106B-4CAC-8A44-79E2B3E2DE24}"/>
              </a:ext>
            </a:extLst>
          </p:cNvPr>
          <p:cNvSpPr/>
          <p:nvPr/>
        </p:nvSpPr>
        <p:spPr>
          <a:xfrm>
            <a:off x="685800" y="3884806"/>
            <a:ext cx="2590801" cy="348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From 1960-2016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F40C09-134B-420C-BBC3-2ED5EFF504D9}"/>
              </a:ext>
            </a:extLst>
          </p:cNvPr>
          <p:cNvSpPr/>
          <p:nvPr/>
        </p:nvSpPr>
        <p:spPr>
          <a:xfrm>
            <a:off x="685799" y="4226439"/>
            <a:ext cx="1295401" cy="2103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Rent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Payment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7B73179E-3D05-42E4-8262-4E6667DEFCC9}"/>
              </a:ext>
            </a:extLst>
          </p:cNvPr>
          <p:cNvSpPr/>
          <p:nvPr/>
        </p:nvSpPr>
        <p:spPr>
          <a:xfrm rot="10800000">
            <a:off x="735890" y="5599305"/>
            <a:ext cx="1195220" cy="67008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6DF148-B287-4EFC-BB3A-CA250B4051FF}"/>
              </a:ext>
            </a:extLst>
          </p:cNvPr>
          <p:cNvSpPr/>
          <p:nvPr/>
        </p:nvSpPr>
        <p:spPr>
          <a:xfrm>
            <a:off x="1981200" y="4226439"/>
            <a:ext cx="1295401" cy="21038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Renter </a:t>
            </a:r>
          </a:p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Income*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A6F945-30E8-4E4F-8A53-07FC79310F41}"/>
              </a:ext>
            </a:extLst>
          </p:cNvPr>
          <p:cNvSpPr txBox="1"/>
          <p:nvPr/>
        </p:nvSpPr>
        <p:spPr>
          <a:xfrm>
            <a:off x="876301" y="5660573"/>
            <a:ext cx="9440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4141B305-69EC-4F44-8AE5-790A4FB86D4B}"/>
              </a:ext>
            </a:extLst>
          </p:cNvPr>
          <p:cNvSpPr/>
          <p:nvPr/>
        </p:nvSpPr>
        <p:spPr>
          <a:xfrm rot="10800000">
            <a:off x="2031290" y="5896227"/>
            <a:ext cx="1195220" cy="373166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CCADE1-B0A0-463C-A8F0-EC88CED0653E}"/>
              </a:ext>
            </a:extLst>
          </p:cNvPr>
          <p:cNvSpPr txBox="1"/>
          <p:nvPr/>
        </p:nvSpPr>
        <p:spPr>
          <a:xfrm>
            <a:off x="2159001" y="5901873"/>
            <a:ext cx="9440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829C24-50DD-47AD-BCA1-DD2DCF027AEF}"/>
              </a:ext>
            </a:extLst>
          </p:cNvPr>
          <p:cNvSpPr txBox="1"/>
          <p:nvPr/>
        </p:nvSpPr>
        <p:spPr>
          <a:xfrm>
            <a:off x="1942390" y="5070661"/>
            <a:ext cx="135165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50000"/>
                  </a:schemeClr>
                </a:solidFill>
              </a:rPr>
              <a:t>*Adjusted for inflation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E2F49E-29ED-49F9-9F24-0240BADE02A2}"/>
              </a:ext>
            </a:extLst>
          </p:cNvPr>
          <p:cNvSpPr/>
          <p:nvPr/>
        </p:nvSpPr>
        <p:spPr>
          <a:xfrm>
            <a:off x="3657600" y="1659962"/>
            <a:ext cx="2590802" cy="5794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HOMEOWNERS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8BB58A-2B64-4336-9AF3-4AD7BBE80B4B}"/>
              </a:ext>
            </a:extLst>
          </p:cNvPr>
          <p:cNvSpPr/>
          <p:nvPr/>
        </p:nvSpPr>
        <p:spPr>
          <a:xfrm>
            <a:off x="3657600" y="2170306"/>
            <a:ext cx="2590801" cy="34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From 1990-2016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92289A-D089-4CDB-B09A-0626DF79C31C}"/>
              </a:ext>
            </a:extLst>
          </p:cNvPr>
          <p:cNvSpPr/>
          <p:nvPr/>
        </p:nvSpPr>
        <p:spPr>
          <a:xfrm>
            <a:off x="3657599" y="2496515"/>
            <a:ext cx="2590801" cy="13882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Median home price rose </a:t>
            </a:r>
            <a:r>
              <a:rPr lang="en-US" sz="2400" b="1" dirty="0">
                <a:solidFill>
                  <a:schemeClr val="bg1"/>
                </a:solidFill>
              </a:rPr>
              <a:t>41% faster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than overall inflation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650D21B-1C0C-41CC-890D-1A496C28B7F5}"/>
              </a:ext>
            </a:extLst>
          </p:cNvPr>
          <p:cNvSpPr/>
          <p:nvPr/>
        </p:nvSpPr>
        <p:spPr>
          <a:xfrm>
            <a:off x="3657600" y="3884806"/>
            <a:ext cx="2590801" cy="34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From 1960-2016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B54F31-04D6-4B32-BA76-EAFCC7287058}"/>
              </a:ext>
            </a:extLst>
          </p:cNvPr>
          <p:cNvSpPr/>
          <p:nvPr/>
        </p:nvSpPr>
        <p:spPr>
          <a:xfrm>
            <a:off x="3657599" y="4226439"/>
            <a:ext cx="1295401" cy="2103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Home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Value 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D511D442-677E-42BB-84C6-D74D41ACDDF6}"/>
              </a:ext>
            </a:extLst>
          </p:cNvPr>
          <p:cNvSpPr/>
          <p:nvPr/>
        </p:nvSpPr>
        <p:spPr>
          <a:xfrm rot="10800000">
            <a:off x="3707690" y="5146861"/>
            <a:ext cx="1195220" cy="112253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3CBF69-FC25-4F4F-A7DB-FEF8C88076BF}"/>
              </a:ext>
            </a:extLst>
          </p:cNvPr>
          <p:cNvSpPr/>
          <p:nvPr/>
        </p:nvSpPr>
        <p:spPr>
          <a:xfrm>
            <a:off x="4953000" y="4226439"/>
            <a:ext cx="1295401" cy="2103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Owner 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Income* </a:t>
            </a: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0C297B-51DE-478A-862F-8979720AD32D}"/>
              </a:ext>
            </a:extLst>
          </p:cNvPr>
          <p:cNvSpPr txBox="1"/>
          <p:nvPr/>
        </p:nvSpPr>
        <p:spPr>
          <a:xfrm>
            <a:off x="3860801" y="5355773"/>
            <a:ext cx="9440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112%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A23D251F-CF7E-48FB-9329-1ADD191B7842}"/>
              </a:ext>
            </a:extLst>
          </p:cNvPr>
          <p:cNvSpPr/>
          <p:nvPr/>
        </p:nvSpPr>
        <p:spPr>
          <a:xfrm rot="10800000">
            <a:off x="5003090" y="5599305"/>
            <a:ext cx="1195220" cy="67008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0F60A4-8F71-413F-971C-B9250FC897C6}"/>
              </a:ext>
            </a:extLst>
          </p:cNvPr>
          <p:cNvSpPr txBox="1"/>
          <p:nvPr/>
        </p:nvSpPr>
        <p:spPr>
          <a:xfrm>
            <a:off x="5130801" y="5660573"/>
            <a:ext cx="9440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3DBF6FD-62FA-4BB8-8604-27A01E8377B1}"/>
              </a:ext>
            </a:extLst>
          </p:cNvPr>
          <p:cNvSpPr txBox="1"/>
          <p:nvPr/>
        </p:nvSpPr>
        <p:spPr>
          <a:xfrm>
            <a:off x="4914190" y="5070661"/>
            <a:ext cx="1351652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3">
                    <a:lumMod val="50000"/>
                  </a:schemeClr>
                </a:solidFill>
              </a:rPr>
              <a:t>*Adjusted for inflation</a:t>
            </a:r>
          </a:p>
        </p:txBody>
      </p:sp>
    </p:spTree>
    <p:extLst>
      <p:ext uri="{BB962C8B-B14F-4D97-AF65-F5344CB8AC3E}">
        <p14:creationId xmlns:p14="http://schemas.microsoft.com/office/powerpoint/2010/main" val="28935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0B083-591C-4416-BEC2-B46C3D75FE70}"/>
              </a:ext>
            </a:extLst>
          </p:cNvPr>
          <p:cNvSpPr txBox="1"/>
          <p:nvPr/>
        </p:nvSpPr>
        <p:spPr>
          <a:xfrm>
            <a:off x="279932" y="1862667"/>
            <a:ext cx="46848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Rental Housing for a 21</a:t>
            </a:r>
            <a:r>
              <a:rPr lang="en-US" sz="3200" b="1" baseline="30000" dirty="0"/>
              <a:t>st</a:t>
            </a:r>
            <a:r>
              <a:rPr lang="en-US" sz="3200" b="1" dirty="0"/>
              <a:t> Century Rural America</a:t>
            </a:r>
          </a:p>
          <a:p>
            <a:endParaRPr lang="en-US" sz="200" dirty="0"/>
          </a:p>
          <a:p>
            <a:r>
              <a:rPr lang="en-US" i="1" dirty="0"/>
              <a:t>Study Released October 2,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57DEE1-B75D-480D-88EC-421717AC7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398" y="941297"/>
            <a:ext cx="7255602" cy="4809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E36188-21E8-4E1E-9969-B72AD984F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2" y="123266"/>
            <a:ext cx="4338043" cy="16360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34A67E-5AC2-463E-8C28-FD2E95A8A078}"/>
              </a:ext>
            </a:extLst>
          </p:cNvPr>
          <p:cNvSpPr/>
          <p:nvPr/>
        </p:nvSpPr>
        <p:spPr>
          <a:xfrm>
            <a:off x="279932" y="3579562"/>
            <a:ext cx="4656466" cy="2523768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en-US" sz="2400" b="1" dirty="0"/>
              <a:t>Most Severe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 150 rural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7% of rural population</a:t>
            </a:r>
          </a:p>
          <a:p>
            <a:endParaRPr lang="en-US" sz="1400" dirty="0"/>
          </a:p>
          <a:p>
            <a:r>
              <a:rPr lang="en-US" sz="2400" b="1" dirty="0"/>
              <a:t>Moderately Severe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38% of rural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42% of rural population</a:t>
            </a:r>
          </a:p>
        </p:txBody>
      </p:sp>
    </p:spTree>
    <p:extLst>
      <p:ext uri="{BB962C8B-B14F-4D97-AF65-F5344CB8AC3E}">
        <p14:creationId xmlns:p14="http://schemas.microsoft.com/office/powerpoint/2010/main" val="2298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2703-C825-4D91-9852-7397623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76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Is Housing Assistance Meeting Housing Needs?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BBC4987-035D-4EA4-8CBF-C7FCEB35452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98401" y="1552943"/>
          <a:ext cx="7389628" cy="485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5573D-D8C4-4AA2-83B7-6E83CA95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4131F38E-4D92-41FF-8BFC-7C530ECE88E9}"/>
              </a:ext>
            </a:extLst>
          </p:cNvPr>
          <p:cNvSpPr/>
          <p:nvPr/>
        </p:nvSpPr>
        <p:spPr>
          <a:xfrm>
            <a:off x="864973" y="2583707"/>
            <a:ext cx="2218758" cy="1190847"/>
          </a:xfrm>
          <a:prstGeom prst="accentBorderCallout1">
            <a:avLst>
              <a:gd name="adj1" fmla="val 49898"/>
              <a:gd name="adj2" fmla="val 108667"/>
              <a:gd name="adj3" fmla="val 51313"/>
              <a:gd name="adj4" fmla="val 163695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% Renters With Worst-Case Need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08C3A-965F-4732-AC3F-FBDC5F663DAC}"/>
              </a:ext>
            </a:extLst>
          </p:cNvPr>
          <p:cNvSpPr txBox="1"/>
          <p:nvPr/>
        </p:nvSpPr>
        <p:spPr>
          <a:xfrm>
            <a:off x="4324863" y="2583707"/>
            <a:ext cx="5733539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Renters below 50% of Area Median Income who do not get housing assistance and pay more than half of their income towards rent.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66745F-0758-4085-A597-B76C1B8B82F0}"/>
              </a:ext>
            </a:extLst>
          </p:cNvPr>
          <p:cNvGrpSpPr/>
          <p:nvPr/>
        </p:nvGrpSpPr>
        <p:grpSpPr>
          <a:xfrm>
            <a:off x="313356" y="6201998"/>
            <a:ext cx="2080085" cy="616576"/>
            <a:chOff x="367975" y="6100914"/>
            <a:chExt cx="2080085" cy="6165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9A7482-CD28-47F7-A572-0A04C2D6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34D30F-D8EE-4BB7-843A-C488D71AC7F0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0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2703-C825-4D91-9852-73976233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76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Is Housing Assistance Meeting Housing Needs?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09B5A6-106C-4AB0-A1B7-FE059FED0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4122" y="2509279"/>
            <a:ext cx="2730795" cy="31057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West</a:t>
            </a:r>
            <a:r>
              <a:rPr lang="en-US" dirty="0">
                <a:solidFill>
                  <a:schemeClr val="accent2"/>
                </a:solidFill>
              </a:rPr>
              <a:t> has the </a:t>
            </a:r>
            <a:r>
              <a:rPr lang="en-US" dirty="0">
                <a:solidFill>
                  <a:schemeClr val="tx2"/>
                </a:solidFill>
              </a:rPr>
              <a:t>highest</a:t>
            </a:r>
            <a:r>
              <a:rPr lang="en-US" dirty="0">
                <a:solidFill>
                  <a:schemeClr val="accent2"/>
                </a:solidFill>
              </a:rPr>
              <a:t> instances of </a:t>
            </a:r>
            <a:r>
              <a:rPr lang="en-US" dirty="0">
                <a:solidFill>
                  <a:schemeClr val="tx2"/>
                </a:solidFill>
              </a:rPr>
              <a:t>worst-case need </a:t>
            </a:r>
            <a:r>
              <a:rPr lang="en-US" dirty="0">
                <a:solidFill>
                  <a:schemeClr val="accent2"/>
                </a:solidFill>
              </a:rPr>
              <a:t>but </a:t>
            </a:r>
            <a:r>
              <a:rPr lang="en-US" dirty="0">
                <a:solidFill>
                  <a:schemeClr val="tx2"/>
                </a:solidFill>
              </a:rPr>
              <a:t>lowest</a:t>
            </a:r>
            <a:r>
              <a:rPr lang="en-US" dirty="0">
                <a:solidFill>
                  <a:schemeClr val="accent2"/>
                </a:solidFill>
              </a:rPr>
              <a:t> housing </a:t>
            </a:r>
            <a:r>
              <a:rPr lang="en-US" dirty="0">
                <a:solidFill>
                  <a:schemeClr val="tx2"/>
                </a:solidFill>
              </a:rPr>
              <a:t>assistance available </a:t>
            </a:r>
            <a:r>
              <a:rPr lang="en-US" dirty="0">
                <a:solidFill>
                  <a:schemeClr val="accent2"/>
                </a:solidFill>
              </a:rPr>
              <a:t>to renters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6BBC4987-035D-4EA4-8CBF-C7FCEB354527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200940" y="1552943"/>
          <a:ext cx="7389628" cy="4858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B5573D-D8C4-4AA2-83B7-6E83CA95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allout: Line with Border and Accent Bar 5">
            <a:extLst>
              <a:ext uri="{FF2B5EF4-FFF2-40B4-BE49-F238E27FC236}">
                <a16:creationId xmlns:a16="http://schemas.microsoft.com/office/drawing/2014/main" id="{4131F38E-4D92-41FF-8BFC-7C530ECE88E9}"/>
              </a:ext>
            </a:extLst>
          </p:cNvPr>
          <p:cNvSpPr/>
          <p:nvPr/>
        </p:nvSpPr>
        <p:spPr>
          <a:xfrm>
            <a:off x="147082" y="2583707"/>
            <a:ext cx="1639187" cy="1190847"/>
          </a:xfrm>
          <a:prstGeom prst="accentBorderCallout1">
            <a:avLst>
              <a:gd name="adj1" fmla="val 49898"/>
              <a:gd name="adj2" fmla="val 108667"/>
              <a:gd name="adj3" fmla="val 95931"/>
              <a:gd name="adj4" fmla="val 171234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Renters With Worst-Case Need</a:t>
            </a:r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53FFDCC9-A62A-45F8-BE36-F7D3B7C7318C}"/>
              </a:ext>
            </a:extLst>
          </p:cNvPr>
          <p:cNvSpPr/>
          <p:nvPr/>
        </p:nvSpPr>
        <p:spPr>
          <a:xfrm>
            <a:off x="147083" y="3982186"/>
            <a:ext cx="1639186" cy="1190847"/>
          </a:xfrm>
          <a:prstGeom prst="accentBorderCallout1">
            <a:avLst>
              <a:gd name="adj1" fmla="val 49898"/>
              <a:gd name="adj2" fmla="val 108667"/>
              <a:gd name="adj3" fmla="val 88789"/>
              <a:gd name="adj4" fmla="val 195302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Renters Receiving Housing Assistance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A50A258-0069-4E4C-9D3B-3774A3D0E39F}"/>
              </a:ext>
            </a:extLst>
          </p:cNvPr>
          <p:cNvGrpSpPr/>
          <p:nvPr/>
        </p:nvGrpSpPr>
        <p:grpSpPr>
          <a:xfrm>
            <a:off x="313356" y="6201998"/>
            <a:ext cx="2080085" cy="616576"/>
            <a:chOff x="367975" y="6100914"/>
            <a:chExt cx="2080085" cy="6165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CFE7A87-C06A-4BB9-A97F-435960BC3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808870-95D2-4E8B-9048-EEA8AAC29733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37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B2528D-5F8B-457D-85D7-F07AD55577C9}"/>
              </a:ext>
            </a:extLst>
          </p:cNvPr>
          <p:cNvSpPr/>
          <p:nvPr/>
        </p:nvSpPr>
        <p:spPr>
          <a:xfrm>
            <a:off x="10365117" y="6137844"/>
            <a:ext cx="1522083" cy="643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2C72D91E-EC88-48DD-BBE0-CCC8D491A5F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295118" y="955200"/>
          <a:ext cx="7425896" cy="567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B24DA40-5D6A-4211-81AB-BBB0CB3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04" y="76200"/>
            <a:ext cx="11798595" cy="914400"/>
          </a:xfrm>
        </p:spPr>
        <p:txBody>
          <a:bodyPr/>
          <a:lstStyle/>
          <a:p>
            <a:pPr algn="l"/>
            <a:r>
              <a:rPr lang="en-US" sz="5400" dirty="0">
                <a:cs typeface="Arial" panose="020B0604020202020204" pitchFamily="34" charset="0"/>
              </a:rPr>
              <a:t>The People We Serve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515D18-E76C-4944-B507-FD3E85166D3E}"/>
              </a:ext>
            </a:extLst>
          </p:cNvPr>
          <p:cNvGrpSpPr/>
          <p:nvPr/>
        </p:nvGrpSpPr>
        <p:grpSpPr>
          <a:xfrm>
            <a:off x="726326" y="1775636"/>
            <a:ext cx="3568792" cy="3790107"/>
            <a:chOff x="726326" y="1775636"/>
            <a:chExt cx="3568792" cy="379010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981BB9-0D8D-4A2B-90CF-00646296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26" y="1775636"/>
              <a:ext cx="3568792" cy="354024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8C641F-55F4-43B0-A8D3-AE2058412EE9}"/>
                </a:ext>
              </a:extLst>
            </p:cNvPr>
            <p:cNvSpPr/>
            <p:nvPr/>
          </p:nvSpPr>
          <p:spPr>
            <a:xfrm>
              <a:off x="849595" y="3923415"/>
              <a:ext cx="3322254" cy="164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700"/>
                </a:lnSpc>
              </a:pPr>
              <a:r>
                <a:rPr lang="en-US" sz="3200" kern="2500" spc="45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COMMUNITY</a:t>
              </a:r>
              <a:r>
                <a:rPr lang="en-US" sz="32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     </a:t>
              </a:r>
              <a:r>
                <a:rPr lang="en-US" sz="3200" spc="87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PLANNING</a:t>
              </a:r>
            </a:p>
            <a:p>
              <a:pPr algn="ctr">
                <a:lnSpc>
                  <a:spcPts val="1100"/>
                </a:lnSpc>
              </a:pPr>
              <a:r>
                <a:rPr lang="en-US" dirty="0">
                  <a:solidFill>
                    <a:srgbClr val="A6A6A6"/>
                  </a:solidFill>
                  <a:latin typeface="Arial Rounded MT Bold" panose="020F0704030504030204" pitchFamily="34" charset="0"/>
                </a:rPr>
                <a:t>&amp;</a:t>
              </a:r>
            </a:p>
            <a:p>
              <a:pPr algn="ctr">
                <a:lnSpc>
                  <a:spcPts val="27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DEVELOPMENT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8787FF-5911-4E7D-9685-EF3F0BBC8F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0726" y="4848447"/>
              <a:ext cx="128653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8EBEA7-4F0F-4988-B88B-87F89EFD2D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4218" y="4851985"/>
              <a:ext cx="1286539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326811-34AE-4102-B218-98BF45DAF748}"/>
              </a:ext>
            </a:extLst>
          </p:cNvPr>
          <p:cNvGrpSpPr/>
          <p:nvPr/>
        </p:nvGrpSpPr>
        <p:grpSpPr>
          <a:xfrm>
            <a:off x="367975" y="6100914"/>
            <a:ext cx="2080085" cy="616576"/>
            <a:chOff x="367975" y="6100914"/>
            <a:chExt cx="2080085" cy="616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A21228-C4B6-488D-A660-DC7C18CAE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C6ED1B-B80E-4584-9C34-2F5FAC4803A7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9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84188-38F1-45C1-A8BD-B09D877D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441"/>
            <a:ext cx="11582401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 in America – 2017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DAE742F-D0F0-4AD8-86FE-9F88427FAC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7687" y="1907727"/>
          <a:ext cx="5074799" cy="362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BD436FD-312F-49AF-831D-E2F0D1F94870}"/>
              </a:ext>
            </a:extLst>
          </p:cNvPr>
          <p:cNvSpPr txBox="1"/>
          <p:nvPr/>
        </p:nvSpPr>
        <p:spPr>
          <a:xfrm>
            <a:off x="117687" y="5646440"/>
            <a:ext cx="52359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2017 point-in-time count: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553,742</a:t>
            </a:r>
          </a:p>
          <a:p>
            <a:r>
              <a:rPr lang="en-US" sz="2400" dirty="0"/>
              <a:t>Homelessness Among Individuals: Up .7% since 2016; Down 13% since 2010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EEA53-0F89-42C9-82CB-81D883C02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2"/>
          <a:stretch/>
        </p:blipFill>
        <p:spPr>
          <a:xfrm>
            <a:off x="5373897" y="2230465"/>
            <a:ext cx="1220667" cy="4014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83377-BEF5-4945-93BB-56D8261F5102}"/>
              </a:ext>
            </a:extLst>
          </p:cNvPr>
          <p:cNvSpPr txBox="1"/>
          <p:nvPr/>
        </p:nvSpPr>
        <p:spPr>
          <a:xfrm>
            <a:off x="816429" y="1495369"/>
            <a:ext cx="372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INDIVIDUALS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9D8943-77DE-4F08-A95A-84E5E59ED8CB}"/>
              </a:ext>
            </a:extLst>
          </p:cNvPr>
          <p:cNvSpPr/>
          <p:nvPr/>
        </p:nvSpPr>
        <p:spPr>
          <a:xfrm>
            <a:off x="8240484" y="6017244"/>
            <a:ext cx="3962400" cy="8055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9238090-E68E-4C4B-A21A-A714C85887E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05335" y="1895480"/>
          <a:ext cx="5068978" cy="3639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AF59DC-F0DB-4EA8-AAAB-CB83906BBCA1}"/>
              </a:ext>
            </a:extLst>
          </p:cNvPr>
          <p:cNvSpPr txBox="1"/>
          <p:nvPr/>
        </p:nvSpPr>
        <p:spPr>
          <a:xfrm>
            <a:off x="7721592" y="1495369"/>
            <a:ext cx="372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FAMILIES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FD15FC-A3FA-483B-8708-3E5DA0701C76}"/>
              </a:ext>
            </a:extLst>
          </p:cNvPr>
          <p:cNvSpPr txBox="1"/>
          <p:nvPr/>
        </p:nvSpPr>
        <p:spPr>
          <a:xfrm>
            <a:off x="6999513" y="5783708"/>
            <a:ext cx="5235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Homelessness Among Families:</a:t>
            </a:r>
          </a:p>
          <a:p>
            <a:r>
              <a:rPr lang="en-US" sz="2400" dirty="0"/>
              <a:t>Down 27% since 2010</a:t>
            </a:r>
          </a:p>
        </p:txBody>
      </p:sp>
    </p:spTree>
    <p:extLst>
      <p:ext uri="{BB962C8B-B14F-4D97-AF65-F5344CB8AC3E}">
        <p14:creationId xmlns:p14="http://schemas.microsoft.com/office/powerpoint/2010/main" val="229943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Title 1"/>
          <p:cNvSpPr txBox="1">
            <a:spLocks noGrp="1"/>
          </p:cNvSpPr>
          <p:nvPr>
            <p:ph type="title"/>
          </p:nvPr>
        </p:nvSpPr>
        <p:spPr>
          <a:xfrm>
            <a:off x="1104900" y="-1"/>
            <a:ext cx="10845799" cy="1295401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pPr algn="l"/>
            <a:r>
              <a:rPr dirty="0"/>
              <a:t>Veteran</a:t>
            </a:r>
            <a:r>
              <a:rPr lang="en-US" dirty="0"/>
              <a:t> Homelessness in America – 2018 </a:t>
            </a:r>
            <a:endParaRPr dirty="0"/>
          </a:p>
        </p:txBody>
      </p:sp>
      <p:sp>
        <p:nvSpPr>
          <p:cNvPr id="469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7607300" y="1760288"/>
            <a:ext cx="4419599" cy="2030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667512">
              <a:spcBef>
                <a:spcPts val="400"/>
              </a:spcBef>
              <a:defRPr sz="1752"/>
            </a:lvl1pPr>
          </a:lstStyle>
          <a:p>
            <a:pPr>
              <a:buNone/>
            </a:pPr>
            <a:r>
              <a:rPr sz="2400" dirty="0"/>
              <a:t>Total homeless veterans: </a:t>
            </a:r>
            <a:r>
              <a:rPr sz="2400" b="1" dirty="0"/>
              <a:t>37,8</a:t>
            </a:r>
            <a:r>
              <a:rPr lang="en-US" sz="2400" b="1" dirty="0"/>
              <a:t>87</a:t>
            </a:r>
            <a:r>
              <a:rPr sz="2400" dirty="0"/>
              <a:t> </a:t>
            </a:r>
            <a:r>
              <a:rPr lang="en-US" sz="2400" b="1" dirty="0">
                <a:solidFill>
                  <a:schemeClr val="tx2"/>
                </a:solidFill>
              </a:rPr>
              <a:t>Down </a:t>
            </a:r>
            <a:r>
              <a:rPr sz="2400" b="1" dirty="0">
                <a:solidFill>
                  <a:schemeClr val="tx2"/>
                </a:solidFill>
              </a:rPr>
              <a:t>5.</a:t>
            </a:r>
            <a:r>
              <a:rPr lang="en-US" sz="2400" b="1" dirty="0">
                <a:solidFill>
                  <a:schemeClr val="tx2"/>
                </a:solidFill>
              </a:rPr>
              <a:t>4</a:t>
            </a:r>
            <a:r>
              <a:rPr sz="2400" b="1" dirty="0">
                <a:solidFill>
                  <a:schemeClr val="tx2"/>
                </a:solidFill>
              </a:rPr>
              <a:t>% since 2017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400" dirty="0"/>
              <a:t>Female homeless veterans: </a:t>
            </a:r>
            <a:r>
              <a:rPr lang="en-US" sz="2400" b="1" dirty="0"/>
              <a:t>3,219</a:t>
            </a:r>
          </a:p>
          <a:p>
            <a:pPr>
              <a:buNone/>
            </a:pPr>
            <a:r>
              <a:rPr lang="en-US" sz="2400" b="1" dirty="0">
                <a:solidFill>
                  <a:schemeClr val="tx2"/>
                </a:solidFill>
              </a:rPr>
              <a:t>Down 9.8% since 2017</a:t>
            </a:r>
          </a:p>
        </p:txBody>
      </p:sp>
      <p:graphicFrame>
        <p:nvGraphicFramePr>
          <p:cNvPr id="470" name="Chart 6"/>
          <p:cNvGraphicFramePr/>
          <p:nvPr>
            <p:extLst>
              <p:ext uri="{D42A27DB-BD31-4B8C-83A1-F6EECF244321}">
                <p14:modId xmlns:p14="http://schemas.microsoft.com/office/powerpoint/2010/main" val="3441157804"/>
              </p:ext>
            </p:extLst>
          </p:nvPr>
        </p:nvGraphicFramePr>
        <p:xfrm>
          <a:off x="165101" y="1477283"/>
          <a:ext cx="5930899" cy="476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01B388-DC15-436B-883D-6F80297C77E6}"/>
              </a:ext>
            </a:extLst>
          </p:cNvPr>
          <p:cNvSpPr txBox="1"/>
          <p:nvPr/>
        </p:nvSpPr>
        <p:spPr>
          <a:xfrm>
            <a:off x="9804400" y="6239933"/>
            <a:ext cx="482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 hangingPunct="0"/>
            <a:r>
              <a:rPr lang="en-US" dirty="0"/>
              <a:t>10</a:t>
            </a:r>
            <a:endParaRPr lang="en-US" dirty="0">
              <a:solidFill>
                <a:srgbClr val="000000"/>
              </a:solidFill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F630B8-FA45-4C0C-86D5-FC2CB19864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59674" y="1223315"/>
            <a:ext cx="2689983" cy="5063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5C8EA1-869B-442A-84A0-608E1454CE63}"/>
              </a:ext>
            </a:extLst>
          </p:cNvPr>
          <p:cNvSpPr txBox="1"/>
          <p:nvPr/>
        </p:nvSpPr>
        <p:spPr>
          <a:xfrm>
            <a:off x="6100064" y="6197241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commons.wikimedia.org/wiki/File:British_Army_Soldier_Saluting_MOD_45154893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523186-23BB-4DF8-BB7E-C6C980B51522}"/>
              </a:ext>
            </a:extLst>
          </p:cNvPr>
          <p:cNvSpPr/>
          <p:nvPr/>
        </p:nvSpPr>
        <p:spPr>
          <a:xfrm>
            <a:off x="7607300" y="4254500"/>
            <a:ext cx="4343399" cy="1662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Since 2010</a:t>
            </a:r>
          </a:p>
          <a:p>
            <a:pPr algn="ctr"/>
            <a:r>
              <a:rPr lang="en-US" sz="2800" b="1" dirty="0"/>
              <a:t>Veteran Homelessness </a:t>
            </a:r>
            <a:r>
              <a:rPr lang="en-US" sz="4000" b="1" dirty="0"/>
              <a:t>Down 49%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1B18-98EE-414E-9224-62524259B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 Homelessness in America – 2018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FC985-E808-4485-BFDC-3C47926F1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8184" r="11745" b="12497"/>
          <a:stretch/>
        </p:blipFill>
        <p:spPr>
          <a:xfrm>
            <a:off x="584200" y="1498599"/>
            <a:ext cx="6908800" cy="5109157"/>
          </a:xfr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4C5B7556-8D9D-4397-BD6F-186727E15ACA}"/>
              </a:ext>
            </a:extLst>
          </p:cNvPr>
          <p:cNvSpPr/>
          <p:nvPr/>
        </p:nvSpPr>
        <p:spPr>
          <a:xfrm>
            <a:off x="8242300" y="2413000"/>
            <a:ext cx="368300" cy="368300"/>
          </a:xfrm>
          <a:prstGeom prst="star5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19389-B0B8-4AF3-825E-3E31492D074B}"/>
              </a:ext>
            </a:extLst>
          </p:cNvPr>
          <p:cNvSpPr txBox="1"/>
          <p:nvPr/>
        </p:nvSpPr>
        <p:spPr>
          <a:xfrm>
            <a:off x="8826501" y="2171700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 communities and 3 states have ended veteran homelessness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6F0E7695-FE2B-47CC-A780-A689C3254CAE}"/>
              </a:ext>
            </a:extLst>
          </p:cNvPr>
          <p:cNvSpPr/>
          <p:nvPr/>
        </p:nvSpPr>
        <p:spPr>
          <a:xfrm>
            <a:off x="8242300" y="3372545"/>
            <a:ext cx="368300" cy="368300"/>
          </a:xfrm>
          <a:prstGeom prst="star5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B2EC4-4ABF-4B02-B1D6-C70B32EED609}"/>
              </a:ext>
            </a:extLst>
          </p:cNvPr>
          <p:cNvSpPr txBox="1"/>
          <p:nvPr/>
        </p:nvSpPr>
        <p:spPr>
          <a:xfrm>
            <a:off x="8826501" y="323352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communities have ended chronic homelessness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BE35C6-CBCD-4910-B4D7-F6D375AE1CC8}"/>
              </a:ext>
            </a:extLst>
          </p:cNvPr>
          <p:cNvSpPr/>
          <p:nvPr/>
        </p:nvSpPr>
        <p:spPr>
          <a:xfrm>
            <a:off x="8242300" y="4289030"/>
            <a:ext cx="368300" cy="368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D4F2E-CD16-4485-BDE4-BC6C564026B9}"/>
              </a:ext>
            </a:extLst>
          </p:cNvPr>
          <p:cNvSpPr txBox="1"/>
          <p:nvPr/>
        </p:nvSpPr>
        <p:spPr>
          <a:xfrm>
            <a:off x="8826501" y="4018359"/>
            <a:ext cx="279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States that have at least one community that has ended homelessness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F37FD-D633-4C8C-8ECC-CB2D626604D4}"/>
              </a:ext>
            </a:extLst>
          </p:cNvPr>
          <p:cNvSpPr/>
          <p:nvPr/>
        </p:nvSpPr>
        <p:spPr>
          <a:xfrm>
            <a:off x="2794000" y="6261100"/>
            <a:ext cx="4127500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Up 9">
            <a:extLst>
              <a:ext uri="{FF2B5EF4-FFF2-40B4-BE49-F238E27FC236}">
                <a16:creationId xmlns:a16="http://schemas.microsoft.com/office/drawing/2014/main" id="{7EFD418B-DB1A-4FE7-9FA7-905B83334049}"/>
              </a:ext>
            </a:extLst>
          </p:cNvPr>
          <p:cNvSpPr/>
          <p:nvPr/>
        </p:nvSpPr>
        <p:spPr>
          <a:xfrm>
            <a:off x="6863856" y="3666198"/>
            <a:ext cx="2738186" cy="2340973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</a:t>
            </a:r>
            <a:r>
              <a:rPr lang="en-US" sz="2400" b="1" dirty="0"/>
              <a:t> </a:t>
            </a:r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25.8%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since 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757908-53EF-4C51-90F2-22A7094BA1B8}"/>
              </a:ext>
            </a:extLst>
          </p:cNvPr>
          <p:cNvSpPr txBox="1"/>
          <p:nvPr/>
        </p:nvSpPr>
        <p:spPr>
          <a:xfrm>
            <a:off x="4652015" y="674289"/>
            <a:ext cx="60483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Los Angeles Story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4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C8750648-F99D-4D1F-B3B6-9F0C4244EF26}"/>
              </a:ext>
            </a:extLst>
          </p:cNvPr>
          <p:cNvSpPr/>
          <p:nvPr/>
        </p:nvSpPr>
        <p:spPr>
          <a:xfrm>
            <a:off x="9149014" y="1479402"/>
            <a:ext cx="2738186" cy="4527769"/>
          </a:xfrm>
          <a:prstGeom prst="up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Up 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66%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since 2010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7E95D1-94EF-4BDE-BE6B-75F673435FFF}"/>
              </a:ext>
            </a:extLst>
          </p:cNvPr>
          <p:cNvGrpSpPr/>
          <p:nvPr/>
        </p:nvGrpSpPr>
        <p:grpSpPr>
          <a:xfrm>
            <a:off x="420521" y="226403"/>
            <a:ext cx="5295014" cy="6429575"/>
            <a:chOff x="420521" y="300834"/>
            <a:chExt cx="5295014" cy="64295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839808-9CFF-487A-96D0-0C59EFE1F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521" y="1940442"/>
              <a:ext cx="2723395" cy="198297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FCBFA6-769F-4486-BADD-1301DC93A75D}"/>
                </a:ext>
              </a:extLst>
            </p:cNvPr>
            <p:cNvSpPr txBox="1"/>
            <p:nvPr/>
          </p:nvSpPr>
          <p:spPr>
            <a:xfrm>
              <a:off x="1568842" y="797188"/>
              <a:ext cx="30059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 in 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EDE289-E436-4762-8D3A-1DD6F4D650CC}"/>
                </a:ext>
              </a:extLst>
            </p:cNvPr>
            <p:cNvSpPr txBox="1"/>
            <p:nvPr/>
          </p:nvSpPr>
          <p:spPr>
            <a:xfrm>
              <a:off x="1539104" y="4051005"/>
              <a:ext cx="3005951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Homeless Americans living </a:t>
              </a:r>
              <a:r>
                <a:rPr lang="en-US" sz="3200" b="1" dirty="0">
                  <a:solidFill>
                    <a:srgbClr val="FF0000"/>
                  </a:solidFill>
                </a:rPr>
                <a:t>in Los Angeles</a:t>
              </a:r>
            </a:p>
            <a:p>
              <a:pPr algn="ctr"/>
              <a:r>
                <a:rPr lang="en-US" sz="4000" b="1" dirty="0"/>
                <a:t>55,188 total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EDD8782-AB40-4005-A7EB-9D5D0F2B1BF7}"/>
                </a:ext>
              </a:extLst>
            </p:cNvPr>
            <p:cNvSpPr/>
            <p:nvPr/>
          </p:nvSpPr>
          <p:spPr>
            <a:xfrm>
              <a:off x="420521" y="300834"/>
              <a:ext cx="5295014" cy="6429575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834D0A-221C-4D33-A30F-D6F89497CB10}"/>
              </a:ext>
            </a:extLst>
          </p:cNvPr>
          <p:cNvGrpSpPr/>
          <p:nvPr/>
        </p:nvGrpSpPr>
        <p:grpSpPr>
          <a:xfrm>
            <a:off x="8449293" y="6204353"/>
            <a:ext cx="2080085" cy="616576"/>
            <a:chOff x="367975" y="6100914"/>
            <a:chExt cx="2080085" cy="6165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A4D791-F1BB-4633-82E0-6BF4CEC17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843E15-F12C-4B85-B2C8-A878B056766F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8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1F8E8-2693-4ECF-BB55-212EDD09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Santa Ana River Trail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8F59498-AEB8-47FD-9F88-EE8DC9107B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91" y="1691640"/>
            <a:ext cx="5960151" cy="396621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79D797-8F77-40FE-89C9-6FE4DAC3DE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/>
          <a:stretch/>
        </p:blipFill>
        <p:spPr>
          <a:xfrm>
            <a:off x="6063910" y="1691640"/>
            <a:ext cx="6114164" cy="39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5C13-50D4-4712-B883-383EC159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HUD’s Commitment to Ending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CF9D3-25CE-4515-B1C3-434BFD2B8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1825625"/>
            <a:ext cx="5181600" cy="4351338"/>
          </a:xfrm>
          <a:solidFill>
            <a:schemeClr val="accent3"/>
          </a:solidFill>
          <a:ln>
            <a:solidFill>
              <a:srgbClr val="9BBB59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2017 Continuum of Care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Program Competition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800" b="1" dirty="0"/>
              <a:t>$2 billion </a:t>
            </a:r>
          </a:p>
          <a:p>
            <a:pPr marL="0" indent="0" algn="ctr">
              <a:buNone/>
            </a:pPr>
            <a:r>
              <a:rPr lang="en-US" sz="3600" dirty="0"/>
              <a:t>awarded to</a:t>
            </a:r>
          </a:p>
          <a:p>
            <a:pPr marL="0" indent="0" algn="ctr">
              <a:buNone/>
            </a:pPr>
            <a:r>
              <a:rPr lang="en-US" sz="3600" b="1" dirty="0"/>
              <a:t>7,243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05F9E-EFB1-421C-AF37-09785EF5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0000" y="1825625"/>
            <a:ext cx="5181600" cy="4351338"/>
          </a:xfrm>
          <a:solidFill>
            <a:schemeClr val="accent3"/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2018 Continuum of Care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tx2"/>
                </a:solidFill>
              </a:rPr>
              <a:t>Program Competition</a:t>
            </a:r>
          </a:p>
          <a:p>
            <a:pPr marL="0" indent="0" algn="ctr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4800" b="1" dirty="0"/>
              <a:t>$2.1 billion</a:t>
            </a:r>
          </a:p>
          <a:p>
            <a:pPr marL="0" indent="0" algn="ctr">
              <a:buNone/>
            </a:pPr>
            <a:r>
              <a:rPr lang="en-US" sz="3600" dirty="0"/>
              <a:t>available</a:t>
            </a:r>
          </a:p>
          <a:p>
            <a:pPr marL="0" indent="0" algn="ctr">
              <a:buNone/>
            </a:pPr>
            <a:r>
              <a:rPr lang="en-US" sz="3200" dirty="0"/>
              <a:t>Applications currently </a:t>
            </a:r>
          </a:p>
          <a:p>
            <a:pPr marL="0" indent="0" algn="ctr">
              <a:buNone/>
            </a:pPr>
            <a:r>
              <a:rPr lang="en-US" sz="3200" dirty="0"/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35420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D76613-E47E-47C1-A430-212B30438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5838"/>
            <a:ext cx="10363200" cy="1470025"/>
          </a:xfrm>
        </p:spPr>
        <p:txBody>
          <a:bodyPr/>
          <a:lstStyle/>
          <a:p>
            <a:r>
              <a:rPr lang="en-US" sz="6000" dirty="0"/>
              <a:t>For More Information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CFFE0064-7166-4451-82EA-BF0881626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1011" y="1595863"/>
            <a:ext cx="7549978" cy="267339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HUD.gov/program_offices/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comm_planning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</a:t>
            </a:r>
          </a:p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HUDexchange.info</a:t>
            </a:r>
          </a:p>
          <a:p>
            <a:pPr algn="l"/>
            <a:endParaRPr lang="en-US" sz="4400" dirty="0">
              <a:solidFill>
                <a:schemeClr val="tx1">
                  <a:lumMod val="65000"/>
                </a:schemeClr>
              </a:solidFill>
            </a:endParaRPr>
          </a:p>
          <a:p>
            <a:pPr algn="l"/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CE0900-48B4-4476-9EE1-5888A2930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49880" y="3279199"/>
            <a:ext cx="954107" cy="95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7478DB-A9C4-49E0-8D55-EA774CE35396}"/>
              </a:ext>
            </a:extLst>
          </p:cNvPr>
          <p:cNvSpPr txBox="1"/>
          <p:nvPr/>
        </p:nvSpPr>
        <p:spPr>
          <a:xfrm>
            <a:off x="7290742" y="3256089"/>
            <a:ext cx="2552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 Follow on Twitter</a:t>
            </a:r>
          </a:p>
          <a:p>
            <a:r>
              <a:rPr lang="en-US" sz="2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@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RackleffHUD</a:t>
            </a:r>
            <a:endParaRPr lang="en-US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B842-FCD7-43E9-A65C-C576C8B5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441"/>
            <a:ext cx="10975109" cy="1325563"/>
          </a:xfrm>
        </p:spPr>
        <p:txBody>
          <a:bodyPr/>
          <a:lstStyle/>
          <a:p>
            <a:r>
              <a:rPr lang="en-US" dirty="0"/>
              <a:t>HUD Disaster Funding Timeline – 2017 Disasters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34FFD4-B0FC-4596-B113-9C2AF0866A78}"/>
              </a:ext>
            </a:extLst>
          </p:cNvPr>
          <p:cNvCxnSpPr>
            <a:cxnSpLocks/>
          </p:cNvCxnSpPr>
          <p:nvPr/>
        </p:nvCxnSpPr>
        <p:spPr>
          <a:xfrm>
            <a:off x="55421" y="3833446"/>
            <a:ext cx="120719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910BF1-DFEE-4B31-B158-E74D0755F40B}"/>
              </a:ext>
            </a:extLst>
          </p:cNvPr>
          <p:cNvSpPr txBox="1"/>
          <p:nvPr/>
        </p:nvSpPr>
        <p:spPr>
          <a:xfrm>
            <a:off x="562991" y="2719524"/>
            <a:ext cx="1160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8/25/17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Harvey hits Texas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501AE1-09A3-4793-9B83-0845CDB7D406}"/>
              </a:ext>
            </a:extLst>
          </p:cNvPr>
          <p:cNvSpPr txBox="1"/>
          <p:nvPr/>
        </p:nvSpPr>
        <p:spPr>
          <a:xfrm>
            <a:off x="2513129" y="1234919"/>
            <a:ext cx="1528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11/17/17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$5.024 billion awarded to Texas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26DF2-D226-478A-8808-BE56EA750382}"/>
              </a:ext>
            </a:extLst>
          </p:cNvPr>
          <p:cNvSpPr txBox="1"/>
          <p:nvPr/>
        </p:nvSpPr>
        <p:spPr>
          <a:xfrm>
            <a:off x="2611672" y="2460173"/>
            <a:ext cx="14302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11/28/17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$616 million awarded to Florida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B9886E-E7C3-4E45-9471-5A1296F933D0}"/>
              </a:ext>
            </a:extLst>
          </p:cNvPr>
          <p:cNvSpPr txBox="1"/>
          <p:nvPr/>
        </p:nvSpPr>
        <p:spPr>
          <a:xfrm>
            <a:off x="3939274" y="4006333"/>
            <a:ext cx="1430216" cy="1200329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2/1/18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$1.5 billion awarded to Puerto Rico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CDEB3-08AD-4DF6-A5AB-E487B2A1429A}"/>
              </a:ext>
            </a:extLst>
          </p:cNvPr>
          <p:cNvSpPr txBox="1"/>
          <p:nvPr/>
        </p:nvSpPr>
        <p:spPr>
          <a:xfrm>
            <a:off x="3939274" y="5246944"/>
            <a:ext cx="1430216" cy="147732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2/2/18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$242.7 million awarded to USVI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9D4E52-BC35-4221-9160-2A3C870C7C24}"/>
              </a:ext>
            </a:extLst>
          </p:cNvPr>
          <p:cNvSpPr txBox="1"/>
          <p:nvPr/>
        </p:nvSpPr>
        <p:spPr>
          <a:xfrm>
            <a:off x="3894711" y="1767706"/>
            <a:ext cx="1430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2/9/18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$28 billion appropriated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FRN issued for $7.4 billion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6724A-FD2A-4668-8906-EAFFA1AC71BD}"/>
              </a:ext>
            </a:extLst>
          </p:cNvPr>
          <p:cNvSpPr txBox="1"/>
          <p:nvPr/>
        </p:nvSpPr>
        <p:spPr>
          <a:xfrm>
            <a:off x="5209316" y="4040724"/>
            <a:ext cx="1223916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4/10/18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$28 billion awarded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250A00-E39B-4A71-B0A9-1B0C225C03C7}"/>
              </a:ext>
            </a:extLst>
          </p:cNvPr>
          <p:cNvSpPr txBox="1"/>
          <p:nvPr/>
        </p:nvSpPr>
        <p:spPr>
          <a:xfrm>
            <a:off x="754548" y="3648780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618CB-8568-4C6C-8A17-193B80833B00}"/>
              </a:ext>
            </a:extLst>
          </p:cNvPr>
          <p:cNvSpPr txBox="1"/>
          <p:nvPr/>
        </p:nvSpPr>
        <p:spPr>
          <a:xfrm>
            <a:off x="1885306" y="3648781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902DCB-0BB3-4175-8AF3-40D29B568276}"/>
              </a:ext>
            </a:extLst>
          </p:cNvPr>
          <p:cNvSpPr txBox="1"/>
          <p:nvPr/>
        </p:nvSpPr>
        <p:spPr>
          <a:xfrm>
            <a:off x="2980948" y="3648780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32C1AF-06F4-41D8-965E-E8AAFCEBACB8}"/>
              </a:ext>
            </a:extLst>
          </p:cNvPr>
          <p:cNvSpPr txBox="1"/>
          <p:nvPr/>
        </p:nvSpPr>
        <p:spPr>
          <a:xfrm>
            <a:off x="4226500" y="3648722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4A1AF-5138-4B86-98DD-99357ED40A02}"/>
              </a:ext>
            </a:extLst>
          </p:cNvPr>
          <p:cNvSpPr txBox="1"/>
          <p:nvPr/>
        </p:nvSpPr>
        <p:spPr>
          <a:xfrm>
            <a:off x="5386558" y="3638451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0BB83-849D-41FA-8FE2-D30A616CD285}"/>
              </a:ext>
            </a:extLst>
          </p:cNvPr>
          <p:cNvSpPr txBox="1"/>
          <p:nvPr/>
        </p:nvSpPr>
        <p:spPr>
          <a:xfrm>
            <a:off x="976761" y="4081137"/>
            <a:ext cx="2567366" cy="276998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9/6/17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Irma hits USVI &amp; PR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9/8/17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$7.4 billion appropriated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9/10/17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Irma hits Florida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9/20/18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hits USVI &amp; PR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8FAB7E-1B2C-4BC0-B853-CC5004AADAF7}"/>
              </a:ext>
            </a:extLst>
          </p:cNvPr>
          <p:cNvSpPr txBox="1"/>
          <p:nvPr/>
        </p:nvSpPr>
        <p:spPr>
          <a:xfrm>
            <a:off x="45234" y="35314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A888FE-71CB-46A1-A095-1E7482F3D996}"/>
              </a:ext>
            </a:extLst>
          </p:cNvPr>
          <p:cNvSpPr txBox="1"/>
          <p:nvPr/>
        </p:nvSpPr>
        <p:spPr>
          <a:xfrm>
            <a:off x="11562232" y="353149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8B5F5F-0221-4D99-A060-824AA5F853A1}"/>
              </a:ext>
            </a:extLst>
          </p:cNvPr>
          <p:cNvSpPr txBox="1"/>
          <p:nvPr/>
        </p:nvSpPr>
        <p:spPr>
          <a:xfrm>
            <a:off x="10464870" y="2869010"/>
            <a:ext cx="143021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FRN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MITIGATION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BA0DED-44E5-4275-B8A5-A01942CC1449}"/>
              </a:ext>
            </a:extLst>
          </p:cNvPr>
          <p:cNvSpPr txBox="1"/>
          <p:nvPr/>
        </p:nvSpPr>
        <p:spPr>
          <a:xfrm>
            <a:off x="10832548" y="3644931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24037E-5F5F-42E7-B6EA-376FB4967283}"/>
              </a:ext>
            </a:extLst>
          </p:cNvPr>
          <p:cNvSpPr txBox="1"/>
          <p:nvPr/>
        </p:nvSpPr>
        <p:spPr>
          <a:xfrm>
            <a:off x="8266498" y="2033056"/>
            <a:ext cx="127491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8/14/18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FRN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$10B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UNMET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F60836-7385-4DA2-A1F8-A86F81AF22CD}"/>
              </a:ext>
            </a:extLst>
          </p:cNvPr>
          <p:cNvSpPr txBox="1"/>
          <p:nvPr/>
        </p:nvSpPr>
        <p:spPr>
          <a:xfrm>
            <a:off x="8549454" y="3644931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759E10-930B-41D0-9113-9467BA4230B2}"/>
              </a:ext>
            </a:extLst>
          </p:cNvPr>
          <p:cNvSpPr txBox="1"/>
          <p:nvPr/>
        </p:nvSpPr>
        <p:spPr>
          <a:xfrm>
            <a:off x="6150741" y="1339004"/>
            <a:ext cx="1201624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6/25/18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TX Action Plan Approved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6/28/18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 Action Plan Approved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93BCA-B8BC-48D5-886B-93B71BD6F264}"/>
              </a:ext>
            </a:extLst>
          </p:cNvPr>
          <p:cNvSpPr txBox="1"/>
          <p:nvPr/>
        </p:nvSpPr>
        <p:spPr>
          <a:xfrm>
            <a:off x="6390613" y="3652835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33DD56-F639-4393-B626-74D1F6F9BDBA}"/>
              </a:ext>
            </a:extLst>
          </p:cNvPr>
          <p:cNvSpPr txBox="1"/>
          <p:nvPr/>
        </p:nvSpPr>
        <p:spPr>
          <a:xfrm>
            <a:off x="7474657" y="3649964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55B35-3252-440A-939D-7107CFE5FCA8}"/>
              </a:ext>
            </a:extLst>
          </p:cNvPr>
          <p:cNvSpPr txBox="1"/>
          <p:nvPr/>
        </p:nvSpPr>
        <p:spPr>
          <a:xfrm>
            <a:off x="8385128" y="4083277"/>
            <a:ext cx="1220724" cy="160043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8/17/18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Grant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AgreementSigned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50C4D-F280-4435-8117-F0E3348E0FF7}"/>
              </a:ext>
            </a:extLst>
          </p:cNvPr>
          <p:cNvSpPr txBox="1"/>
          <p:nvPr/>
        </p:nvSpPr>
        <p:spPr>
          <a:xfrm>
            <a:off x="7169225" y="4052237"/>
            <a:ext cx="1302156" cy="260071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7/10/18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USVI Action Plan Approved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7/30/18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Action Plan Approved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06D167-D9DA-4529-BF83-F3195C2655DC}"/>
              </a:ext>
            </a:extLst>
          </p:cNvPr>
          <p:cNvSpPr txBox="1"/>
          <p:nvPr/>
        </p:nvSpPr>
        <p:spPr>
          <a:xfrm>
            <a:off x="9745543" y="3649552"/>
            <a:ext cx="7502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70672C-03AF-4945-B7E8-E446E1EE7810}"/>
              </a:ext>
            </a:extLst>
          </p:cNvPr>
          <p:cNvSpPr txBox="1"/>
          <p:nvPr/>
        </p:nvSpPr>
        <p:spPr>
          <a:xfrm>
            <a:off x="9516578" y="4060190"/>
            <a:ext cx="1373102" cy="236988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9/20/18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 Grant Agreement Signed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9/27/18</a:t>
            </a:r>
          </a:p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USVI Grant Agreement Signed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46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0E8C09-646E-4E32-A5D2-8A06B8A4F4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12" r="10397"/>
          <a:stretch/>
        </p:blipFill>
        <p:spPr>
          <a:xfrm>
            <a:off x="8859584" y="1279958"/>
            <a:ext cx="3318298" cy="347347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B7D59C-5D46-4959-8AE3-88194B664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3" y="26376"/>
            <a:ext cx="11311708" cy="1325563"/>
          </a:xfrm>
        </p:spPr>
        <p:txBody>
          <a:bodyPr/>
          <a:lstStyle/>
          <a:p>
            <a:r>
              <a:rPr lang="en-US" dirty="0"/>
              <a:t>2018 Disasters - $1.68 Billion Appropriated So Far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EFA0D2-59BA-43D9-9739-2BAD4CE94B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0772"/>
          <a:stretch/>
        </p:blipFill>
        <p:spPr>
          <a:xfrm>
            <a:off x="24689" y="1253377"/>
            <a:ext cx="3319272" cy="35000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93C949-B6AD-4098-A8AC-A41DF26E98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12" r="36633"/>
          <a:stretch/>
        </p:blipFill>
        <p:spPr>
          <a:xfrm>
            <a:off x="3403112" y="1260453"/>
            <a:ext cx="5385776" cy="3500052"/>
          </a:xfrm>
          <a:prstGeom prst="rect">
            <a:avLst/>
          </a:prstGeom>
        </p:spPr>
      </p:pic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B0BD47DA-032A-4465-93D4-7563E376CEE6}"/>
              </a:ext>
            </a:extLst>
          </p:cNvPr>
          <p:cNvSpPr txBox="1">
            <a:spLocks/>
          </p:cNvSpPr>
          <p:nvPr/>
        </p:nvSpPr>
        <p:spPr>
          <a:xfrm>
            <a:off x="3433828" y="1260453"/>
            <a:ext cx="5385775" cy="3473471"/>
          </a:xfrm>
          <a:prstGeom prst="rect">
            <a:avLst/>
          </a:prstGeom>
          <a:solidFill>
            <a:srgbClr val="DDDDDD">
              <a:alpha val="4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3600" b="1" dirty="0"/>
              <a:t>2018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3600" b="1" dirty="0"/>
              <a:t>The Worst of the Worst</a:t>
            </a:r>
          </a:p>
          <a:p>
            <a:pPr marL="0" indent="0" algn="ctr">
              <a:buNone/>
            </a:pPr>
            <a:r>
              <a:rPr lang="en-US" dirty="0"/>
              <a:t>Hurricanes Florence and Michael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13F5EC-E81D-4EF0-B184-94DF06E314A1}"/>
              </a:ext>
            </a:extLst>
          </p:cNvPr>
          <p:cNvSpPr txBox="1"/>
          <p:nvPr/>
        </p:nvSpPr>
        <p:spPr>
          <a:xfrm>
            <a:off x="221216" y="4988191"/>
            <a:ext cx="11749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Volcanoes, wildfires, mudslides, tornadoes, hurricanes, typhoons and floods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074817-4352-4B12-9CE1-4D9448D0D71B}"/>
              </a:ext>
            </a:extLst>
          </p:cNvPr>
          <p:cNvSpPr txBox="1"/>
          <p:nvPr/>
        </p:nvSpPr>
        <p:spPr>
          <a:xfrm>
            <a:off x="221216" y="5706391"/>
            <a:ext cx="1174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54 major declared disasters in 35 states</a:t>
            </a:r>
          </a:p>
        </p:txBody>
      </p:sp>
    </p:spTree>
    <p:extLst>
      <p:ext uri="{BB962C8B-B14F-4D97-AF65-F5344CB8AC3E}">
        <p14:creationId xmlns:p14="http://schemas.microsoft.com/office/powerpoint/2010/main" val="24012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C0B733-DED1-4851-8C30-06081FBF1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t="20192" r="16415" b="15919"/>
          <a:stretch/>
        </p:blipFill>
        <p:spPr>
          <a:xfrm>
            <a:off x="1" y="13441"/>
            <a:ext cx="12204700" cy="6843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9617E-8287-4285-BD0C-E9A1E916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16" y="-21448"/>
            <a:ext cx="8509000" cy="1325563"/>
          </a:xfrm>
          <a:solidFill>
            <a:srgbClr val="EEECE1">
              <a:alpha val="69020"/>
            </a:srgbClr>
          </a:solidFill>
          <a:effectLst>
            <a:softEdge rad="317500"/>
          </a:effectLst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 Disaster Recovery Response Process 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0A5D38-06ED-473B-99F6-D110EA5B0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635876"/>
              </p:ext>
            </p:extLst>
          </p:nvPr>
        </p:nvGraphicFramePr>
        <p:xfrm>
          <a:off x="212651" y="1265274"/>
          <a:ext cx="11727712" cy="549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1EDFCDB-EA37-4155-B3B9-CD09A49D95D7}"/>
              </a:ext>
            </a:extLst>
          </p:cNvPr>
          <p:cNvGrpSpPr/>
          <p:nvPr/>
        </p:nvGrpSpPr>
        <p:grpSpPr>
          <a:xfrm>
            <a:off x="10009496" y="6094005"/>
            <a:ext cx="2080085" cy="616576"/>
            <a:chOff x="367975" y="6100914"/>
            <a:chExt cx="2080085" cy="6165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503264D-F756-4501-9F86-7C6F1FF94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C1C93C-26A2-48DC-B784-7D6EF0104F2B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EEECE1"/>
                  </a:solidFill>
                </a:rPr>
                <a:t>Follow on Twitter</a:t>
              </a:r>
              <a:endParaRPr lang="en-US" dirty="0">
                <a:solidFill>
                  <a:srgbClr val="EEECE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EEECE1"/>
                  </a:solidFill>
                </a:rPr>
                <a:t>@</a:t>
              </a:r>
              <a:r>
                <a:rPr lang="en-US" dirty="0" err="1">
                  <a:solidFill>
                    <a:srgbClr val="EEECE1"/>
                  </a:solidFill>
                </a:rPr>
                <a:t>RackleffHUD</a:t>
              </a:r>
              <a:endParaRPr lang="en-US" sz="1400" dirty="0">
                <a:solidFill>
                  <a:srgbClr val="EEECE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6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380DCB-C300-49F8-80C1-66AA3EE60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5380DCB-C300-49F8-80C1-66AA3EE60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96E624-82EB-4847-BF1C-C285C5A7B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A196E624-82EB-4847-BF1C-C285C5A7B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F551E3-B74B-4872-8F22-51FA30C27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AF551E3-B74B-4872-8F22-51FA30C27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BA549E-BAEF-4CE1-A832-E748E7A53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CBA549E-BAEF-4CE1-A832-E748E7A53F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2BAAA5-CB1E-4EE4-AA8B-A368A4019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62BAAA5-CB1E-4EE4-AA8B-A368A4019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C9FE77-128B-4C8C-938E-A5469FA3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3C9FE77-128B-4C8C-938E-A5469FA35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997DD-FF53-4D93-B29D-C9AECE07C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90997DD-FF53-4D93-B29D-C9AECE07C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C85A70-1457-4C2E-892F-947A309907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2C85A70-1457-4C2E-892F-947A309907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C7536C-7569-44DD-909A-0CAA42B1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32C7536C-7569-44DD-909A-0CAA42B17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7C82A9-7B61-4513-9505-2D38C031F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617C82A9-7B61-4513-9505-2D38C031F1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93BBC2-C9DA-4184-B77A-74DF3D547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8D93BBC2-C9DA-4184-B77A-74DF3D547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992238-F171-4146-A4DA-2ADE41429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8C992238-F171-4146-A4DA-2ADE41429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C1B038-96E0-45CC-A615-0459854B2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F5C1B038-96E0-45CC-A615-0459854B2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077EB6-B40C-43D6-A027-B8438E13B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A077EB6-B40C-43D6-A027-B8438E13B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312A7-064B-46D0-AE76-0149591D3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9D4312A7-064B-46D0-AE76-0149591D3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1CCAD6-600B-48E2-87C9-CC0E885FB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6C1CCAD6-600B-48E2-87C9-CC0E885FB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0B84A-FA02-4C9A-B61A-E6AFE6BAE2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EB60B84A-FA02-4C9A-B61A-E6AFE6BAE2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view of a large body of water with a city in the background&#10;&#10;Description generated with very high confidence">
            <a:extLst>
              <a:ext uri="{FF2B5EF4-FFF2-40B4-BE49-F238E27FC236}">
                <a16:creationId xmlns:a16="http://schemas.microsoft.com/office/drawing/2014/main" id="{4E3F6E88-5335-4A72-9553-5F8CC25E1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"/>
          <a:stretch/>
        </p:blipFill>
        <p:spPr>
          <a:xfrm>
            <a:off x="0" y="0"/>
            <a:ext cx="12287694" cy="6844559"/>
          </a:xfrm>
          <a:prstGeom prst="rect">
            <a:avLst/>
          </a:prstGeom>
          <a:effectLst>
            <a:reflection blurRad="6350" stA="52000" endA="3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B7ED71-FDD6-4E17-8EDD-5B4B90CB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Recovery Review Process (cont.)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8A6E6D-290C-42CD-B3C0-1B9B1772FD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95350"/>
              </p:ext>
            </p:extLst>
          </p:nvPr>
        </p:nvGraphicFramePr>
        <p:xfrm>
          <a:off x="6399028" y="1657981"/>
          <a:ext cx="6296248" cy="4837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Left Bracket 19">
            <a:extLst>
              <a:ext uri="{FF2B5EF4-FFF2-40B4-BE49-F238E27FC236}">
                <a16:creationId xmlns:a16="http://schemas.microsoft.com/office/drawing/2014/main" id="{55B3C4D4-B2EA-424F-9C1C-103BAC01C388}"/>
              </a:ext>
            </a:extLst>
          </p:cNvPr>
          <p:cNvSpPr/>
          <p:nvPr/>
        </p:nvSpPr>
        <p:spPr>
          <a:xfrm>
            <a:off x="6921810" y="1657981"/>
            <a:ext cx="279636" cy="4837959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D2445C8-9540-49AD-8BD9-8EAA03C1D6E4}"/>
              </a:ext>
            </a:extLst>
          </p:cNvPr>
          <p:cNvCxnSpPr>
            <a:cxnSpLocks/>
          </p:cNvCxnSpPr>
          <p:nvPr/>
        </p:nvCxnSpPr>
        <p:spPr>
          <a:xfrm>
            <a:off x="5248584" y="4115407"/>
            <a:ext cx="1673226" cy="2065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0586D6-C737-488A-B3E3-551E789E12E0}"/>
              </a:ext>
            </a:extLst>
          </p:cNvPr>
          <p:cNvCxnSpPr>
            <a:cxnSpLocks/>
          </p:cNvCxnSpPr>
          <p:nvPr/>
        </p:nvCxnSpPr>
        <p:spPr>
          <a:xfrm flipH="1">
            <a:off x="3884354" y="2978236"/>
            <a:ext cx="1796" cy="2175194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ED9E7E5-AD88-43BD-A74B-2C1E08B528B3}"/>
              </a:ext>
            </a:extLst>
          </p:cNvPr>
          <p:cNvGrpSpPr/>
          <p:nvPr/>
        </p:nvGrpSpPr>
        <p:grpSpPr>
          <a:xfrm>
            <a:off x="2810461" y="3429000"/>
            <a:ext cx="2151377" cy="1290826"/>
            <a:chOff x="5715" y="880744"/>
            <a:chExt cx="2151377" cy="12908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32D97E-4A4D-48BC-827B-FD6CC925F9A6}"/>
                </a:ext>
              </a:extLst>
            </p:cNvPr>
            <p:cNvSpPr/>
            <p:nvPr/>
          </p:nvSpPr>
          <p:spPr>
            <a:xfrm>
              <a:off x="5715" y="880744"/>
              <a:ext cx="2151377" cy="129082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72A29A-0A7C-4D00-B016-CBA0550E726C}"/>
                </a:ext>
              </a:extLst>
            </p:cNvPr>
            <p:cNvSpPr txBox="1"/>
            <p:nvPr/>
          </p:nvSpPr>
          <p:spPr>
            <a:xfrm>
              <a:off x="5715" y="880744"/>
              <a:ext cx="2151377" cy="1290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HUD rejects Action Plan</a:t>
              </a:r>
              <a:endParaRPr lang="en-US" sz="2400" kern="12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A5C9C01-6858-4F83-A1B8-4D4AA27A0A89}"/>
              </a:ext>
            </a:extLst>
          </p:cNvPr>
          <p:cNvSpPr txBox="1"/>
          <p:nvPr/>
        </p:nvSpPr>
        <p:spPr>
          <a:xfrm>
            <a:off x="1820007" y="5206516"/>
            <a:ext cx="3143627" cy="1290826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20040" tIns="320040" rIns="320040" bIns="320040" numCol="1" spcCol="1270" anchor="ctr" anchorCtr="0">
            <a:noAutofit/>
          </a:bodyPr>
          <a:lstStyle/>
          <a:p>
            <a:pPr marL="0" lvl="0" indent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Jurisdiction revises and resubmits Plan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307CAB-F50C-476B-BFDC-96FB480DD671}"/>
              </a:ext>
            </a:extLst>
          </p:cNvPr>
          <p:cNvGrpSpPr/>
          <p:nvPr/>
        </p:nvGrpSpPr>
        <p:grpSpPr>
          <a:xfrm>
            <a:off x="2810461" y="1666144"/>
            <a:ext cx="2151377" cy="1290826"/>
            <a:chOff x="5715" y="880744"/>
            <a:chExt cx="2151377" cy="1290826"/>
          </a:xfrm>
          <a:solidFill>
            <a:schemeClr val="accent3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3CAFB8-0637-48E1-A318-FEE5CE725B1D}"/>
                </a:ext>
              </a:extLst>
            </p:cNvPr>
            <p:cNvSpPr/>
            <p:nvPr/>
          </p:nvSpPr>
          <p:spPr>
            <a:xfrm>
              <a:off x="5715" y="880744"/>
              <a:ext cx="2151377" cy="129082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184379-08C0-492A-A8F5-B52478F56654}"/>
                </a:ext>
              </a:extLst>
            </p:cNvPr>
            <p:cNvSpPr txBox="1"/>
            <p:nvPr/>
          </p:nvSpPr>
          <p:spPr>
            <a:xfrm>
              <a:off x="5715" y="880744"/>
              <a:ext cx="2151377" cy="12908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0040" tIns="320040" rIns="320040" bIns="320040" numCol="1" spcCol="1270" anchor="ctr" anchorCtr="0">
              <a:noAutofit/>
            </a:bodyPr>
            <a:lstStyle/>
            <a:p>
              <a:pPr marL="0" lvl="0" indent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dirty="0"/>
                <a:t>HUD approves Action Plan</a:t>
              </a:r>
              <a:endParaRPr lang="en-US" sz="2400" kern="1200" dirty="0"/>
            </a:p>
          </p:txBody>
        </p:sp>
      </p:grpSp>
      <p:sp>
        <p:nvSpPr>
          <p:cNvPr id="31" name="Left Bracket 30">
            <a:extLst>
              <a:ext uri="{FF2B5EF4-FFF2-40B4-BE49-F238E27FC236}">
                <a16:creationId xmlns:a16="http://schemas.microsoft.com/office/drawing/2014/main" id="{4B28E1CE-C961-406E-B93B-31A86A96F898}"/>
              </a:ext>
            </a:extLst>
          </p:cNvPr>
          <p:cNvSpPr/>
          <p:nvPr/>
        </p:nvSpPr>
        <p:spPr>
          <a:xfrm flipH="1">
            <a:off x="4958315" y="1672152"/>
            <a:ext cx="279636" cy="4837959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60CBC4-FBF1-4FEC-A8CB-D2F6BD901049}"/>
              </a:ext>
            </a:extLst>
          </p:cNvPr>
          <p:cNvGrpSpPr/>
          <p:nvPr/>
        </p:nvGrpSpPr>
        <p:grpSpPr>
          <a:xfrm>
            <a:off x="10009496" y="6094005"/>
            <a:ext cx="2080085" cy="616576"/>
            <a:chOff x="367975" y="6100914"/>
            <a:chExt cx="2080085" cy="6165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C7818B-FA87-49D3-BA4E-D774D45E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4D515D-4768-487A-90DE-329F4ED4303E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EEECE1"/>
                  </a:solidFill>
                </a:rPr>
                <a:t>Follow on Twitter</a:t>
              </a:r>
              <a:endParaRPr lang="en-US" dirty="0">
                <a:solidFill>
                  <a:srgbClr val="EEECE1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EEECE1"/>
                  </a:solidFill>
                </a:rPr>
                <a:t>@</a:t>
              </a:r>
              <a:r>
                <a:rPr lang="en-US" dirty="0" err="1">
                  <a:solidFill>
                    <a:srgbClr val="EEECE1"/>
                  </a:solidFill>
                </a:rPr>
                <a:t>RackleffHUD</a:t>
              </a:r>
              <a:endParaRPr lang="en-US" sz="1400" dirty="0">
                <a:solidFill>
                  <a:srgbClr val="EEECE1"/>
                </a:solidFill>
              </a:endParaRPr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4EB4450B-74C1-4379-9CE4-D476417F3B6E}"/>
              </a:ext>
            </a:extLst>
          </p:cNvPr>
          <p:cNvSpPr/>
          <p:nvPr/>
        </p:nvSpPr>
        <p:spPr>
          <a:xfrm rot="16200000">
            <a:off x="2198525" y="2164337"/>
            <a:ext cx="165100" cy="68782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147519-CD21-416F-AD47-92005AAD3B7C}"/>
              </a:ext>
            </a:extLst>
          </p:cNvPr>
          <p:cNvCxnSpPr/>
          <p:nvPr/>
        </p:nvCxnSpPr>
        <p:spPr>
          <a:xfrm>
            <a:off x="1959002" y="2476500"/>
            <a:ext cx="0" cy="271503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60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0" grpId="0" animBg="1"/>
      <p:bldP spid="21" grpId="0" animBg="1"/>
      <p:bldP spid="31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C485FB-A00F-4EFC-83E8-6EB9DC400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7563" cy="68953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ED3349-C642-41D1-8D69-E1E397F071CA}"/>
              </a:ext>
            </a:extLst>
          </p:cNvPr>
          <p:cNvSpPr/>
          <p:nvPr/>
        </p:nvSpPr>
        <p:spPr>
          <a:xfrm>
            <a:off x="-24958" y="-263609"/>
            <a:ext cx="12397563" cy="7158942"/>
          </a:xfrm>
          <a:prstGeom prst="rect">
            <a:avLst/>
          </a:prstGeom>
          <a:solidFill>
            <a:srgbClr val="EEECE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</a:t>
            </a:r>
          </a:p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Harvey/Maria/Irma</a:t>
            </a:r>
          </a:p>
          <a:p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First Appropriation – 2017 		$  7.40 Billion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Second Appropriation – 2018 	</a:t>
            </a:r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$27.97 Billion</a:t>
            </a:r>
          </a:p>
          <a:p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Total					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$35.37 Billion	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E7C5345-6B04-45AF-980D-9749326B9C6E}"/>
              </a:ext>
            </a:extLst>
          </p:cNvPr>
          <p:cNvGrpSpPr/>
          <p:nvPr/>
        </p:nvGrpSpPr>
        <p:grpSpPr>
          <a:xfrm>
            <a:off x="367975" y="6100914"/>
            <a:ext cx="2080085" cy="616576"/>
            <a:chOff x="367975" y="6100914"/>
            <a:chExt cx="2080085" cy="61657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6C03363-6D1E-431A-A5CD-112848443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549D82-8117-4448-8819-B7D57C17AC8E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72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E188C4-E3CB-4A8E-B749-04C53528D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4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Initial $7.4 Billion CDBG-DR Funds for 2017 Disasters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997F0F8-BDAC-42ED-8D60-7304BFD63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624533"/>
              </p:ext>
            </p:extLst>
          </p:nvPr>
        </p:nvGraphicFramePr>
        <p:xfrm>
          <a:off x="838200" y="1339004"/>
          <a:ext cx="10515600" cy="512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5E567F-879B-40A1-A4D8-79DB1D8166FD}"/>
              </a:ext>
            </a:extLst>
          </p:cNvPr>
          <p:cNvSpPr txBox="1"/>
          <p:nvPr/>
        </p:nvSpPr>
        <p:spPr>
          <a:xfrm>
            <a:off x="8476814" y="4284989"/>
            <a:ext cx="30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Puerto Rico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014CC4-93D2-4ABA-A69E-396CC4D97AB5}"/>
              </a:ext>
            </a:extLst>
          </p:cNvPr>
          <p:cNvSpPr txBox="1"/>
          <p:nvPr/>
        </p:nvSpPr>
        <p:spPr>
          <a:xfrm>
            <a:off x="8011835" y="2097712"/>
            <a:ext cx="224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Florida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CA7BC-C8C9-43A4-A9FD-C262BEFC9C67}"/>
              </a:ext>
            </a:extLst>
          </p:cNvPr>
          <p:cNvSpPr txBox="1"/>
          <p:nvPr/>
        </p:nvSpPr>
        <p:spPr>
          <a:xfrm>
            <a:off x="2349795" y="3429000"/>
            <a:ext cx="988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Texas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8DA74-9C38-4DDB-A513-70805BEEFCB4}"/>
              </a:ext>
            </a:extLst>
          </p:cNvPr>
          <p:cNvSpPr txBox="1"/>
          <p:nvPr/>
        </p:nvSpPr>
        <p:spPr>
          <a:xfrm>
            <a:off x="3830828" y="3429000"/>
            <a:ext cx="2059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$5.024 billion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214A10-9CF4-45B8-8ABC-92F55A0BF04F}"/>
              </a:ext>
            </a:extLst>
          </p:cNvPr>
          <p:cNvSpPr txBox="1"/>
          <p:nvPr/>
        </p:nvSpPr>
        <p:spPr>
          <a:xfrm rot="19734098">
            <a:off x="6489406" y="2878612"/>
            <a:ext cx="17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$616 million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C68A2-9351-44EA-B0C7-B211BFC1A26B}"/>
              </a:ext>
            </a:extLst>
          </p:cNvPr>
          <p:cNvSpPr txBox="1"/>
          <p:nvPr/>
        </p:nvSpPr>
        <p:spPr>
          <a:xfrm>
            <a:off x="6686104" y="4355414"/>
            <a:ext cx="17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$1.5 billion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46C96E-FEF2-45A1-A184-57B4912AC555}"/>
              </a:ext>
            </a:extLst>
          </p:cNvPr>
          <p:cNvGrpSpPr/>
          <p:nvPr/>
        </p:nvGrpSpPr>
        <p:grpSpPr>
          <a:xfrm>
            <a:off x="8449293" y="6216710"/>
            <a:ext cx="2080085" cy="616576"/>
            <a:chOff x="367975" y="6100914"/>
            <a:chExt cx="2080085" cy="6165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0551AA2-A096-4ECB-892C-4ECEC7A8F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67975" y="6100914"/>
              <a:ext cx="595073" cy="59507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709CFC-0E9B-44B6-B6CF-4FF75135C181}"/>
                </a:ext>
              </a:extLst>
            </p:cNvPr>
            <p:cNvSpPr txBox="1"/>
            <p:nvPr/>
          </p:nvSpPr>
          <p:spPr>
            <a:xfrm>
              <a:off x="925977" y="6137844"/>
              <a:ext cx="152208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>
                  <a:solidFill>
                    <a:srgbClr val="001F00"/>
                  </a:solidFill>
                </a:rPr>
                <a:t> </a:t>
              </a:r>
              <a:r>
                <a:rPr lang="en-US" sz="1400" dirty="0">
                  <a:solidFill>
                    <a:srgbClr val="001F00"/>
                  </a:solidFill>
                </a:rPr>
                <a:t>Follow on Twitter</a:t>
              </a:r>
              <a:endParaRPr lang="en-US" dirty="0">
                <a:solidFill>
                  <a:srgbClr val="001F00"/>
                </a:solidFill>
              </a:endParaRPr>
            </a:p>
            <a:p>
              <a:pPr>
                <a:lnSpc>
                  <a:spcPts val="1900"/>
                </a:lnSpc>
              </a:pPr>
              <a:r>
                <a:rPr lang="en-US" sz="1400" dirty="0">
                  <a:solidFill>
                    <a:srgbClr val="001F00"/>
                  </a:solidFill>
                </a:rPr>
                <a:t>@</a:t>
              </a:r>
              <a:r>
                <a:rPr lang="en-US" dirty="0" err="1">
                  <a:solidFill>
                    <a:srgbClr val="001F00"/>
                  </a:solidFill>
                </a:rPr>
                <a:t>RackleffHUD</a:t>
              </a:r>
              <a:endParaRPr lang="en-US" sz="1400" dirty="0">
                <a:solidFill>
                  <a:srgbClr val="001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2757C86-9E01-440F-BB00-6F1EDAD4C4E1}"/>
              </a:ext>
            </a:extLst>
          </p:cNvPr>
          <p:cNvSpPr txBox="1"/>
          <p:nvPr/>
        </p:nvSpPr>
        <p:spPr>
          <a:xfrm>
            <a:off x="8476814" y="2934791"/>
            <a:ext cx="304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U.S. Virgin Islands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BD859-39EE-49B8-9F0B-AC09BD6B3876}"/>
              </a:ext>
            </a:extLst>
          </p:cNvPr>
          <p:cNvSpPr txBox="1"/>
          <p:nvPr/>
        </p:nvSpPr>
        <p:spPr>
          <a:xfrm rot="20588219">
            <a:off x="6735507" y="3274191"/>
            <a:ext cx="1713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$243 million</a:t>
            </a:r>
          </a:p>
        </p:txBody>
      </p:sp>
    </p:spTree>
    <p:extLst>
      <p:ext uri="{BB962C8B-B14F-4D97-AF65-F5344CB8AC3E}">
        <p14:creationId xmlns:p14="http://schemas.microsoft.com/office/powerpoint/2010/main" val="22452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BCD6-00D9-44D8-81B4-699FF0163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C6D5C32-6B19-4287-9320-2A7A7465F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907840"/>
              </p:ext>
            </p:extLst>
          </p:nvPr>
        </p:nvGraphicFramePr>
        <p:xfrm>
          <a:off x="0" y="13442"/>
          <a:ext cx="12192000" cy="683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8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6027</TotalTime>
  <Words>2262</Words>
  <Application>Microsoft Office PowerPoint</Application>
  <PresentationFormat>Widescreen</PresentationFormat>
  <Paragraphs>512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Calibri Light</vt:lpstr>
      <vt:lpstr>Office Theme</vt:lpstr>
      <vt:lpstr>Custom Design</vt:lpstr>
      <vt:lpstr>1_Custom Design</vt:lpstr>
      <vt:lpstr>ADDRESSING</vt:lpstr>
      <vt:lpstr>The People We Serve</vt:lpstr>
      <vt:lpstr>HUD Disaster Funding Timeline – 2017 Disasters</vt:lpstr>
      <vt:lpstr>2018 Disasters - $1.68 Billion Appropriated So Far</vt:lpstr>
      <vt:lpstr>  Disaster Recovery Response Process  </vt:lpstr>
      <vt:lpstr>Disaster Recovery Review Process (cont.)</vt:lpstr>
      <vt:lpstr>PowerPoint Presentation</vt:lpstr>
      <vt:lpstr>Initial $7.4 Billion CDBG-DR Funds for 2017 Disasters</vt:lpstr>
      <vt:lpstr>PowerPoint Presentation</vt:lpstr>
      <vt:lpstr>Calculating Unmet Housing Needs</vt:lpstr>
      <vt:lpstr>$28 Billion in CDBG-DR for 2015-2017 Disasters</vt:lpstr>
      <vt:lpstr>Community Development Block Grants – The Statute</vt:lpstr>
      <vt:lpstr>2017 Appropriations for 2015-2017 Disasters</vt:lpstr>
      <vt:lpstr>PowerPoint Presentation</vt:lpstr>
      <vt:lpstr>Factors Behind the Affordable Housing Crisis</vt:lpstr>
      <vt:lpstr>Findings of 2018 Harvard Housing Report</vt:lpstr>
      <vt:lpstr>PowerPoint Presentation</vt:lpstr>
      <vt:lpstr>Is Housing Assistance Meeting Housing Needs?</vt:lpstr>
      <vt:lpstr>Is Housing Assistance Meeting Housing Needs?</vt:lpstr>
      <vt:lpstr>Homelessness in America – 2017</vt:lpstr>
      <vt:lpstr>Veteran Homelessness in America – 2018 </vt:lpstr>
      <vt:lpstr>Veteran Homelessness in America – 2018 </vt:lpstr>
      <vt:lpstr>PowerPoint Presentation</vt:lpstr>
      <vt:lpstr>Santa Ana River Trail</vt:lpstr>
      <vt:lpstr>HUD’s Commitment to Ending Homelessness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Jocklynn Keville</dc:creator>
  <cp:lastModifiedBy>Keville, Jocklynn M</cp:lastModifiedBy>
  <cp:revision>338</cp:revision>
  <cp:lastPrinted>2018-11-08T20:50:29Z</cp:lastPrinted>
  <dcterms:created xsi:type="dcterms:W3CDTF">2017-08-22T19:44:40Z</dcterms:created>
  <dcterms:modified xsi:type="dcterms:W3CDTF">2018-11-08T23:16:00Z</dcterms:modified>
</cp:coreProperties>
</file>