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2" r:id="rId5"/>
    <p:sldId id="280" r:id="rId6"/>
    <p:sldId id="283" r:id="rId7"/>
    <p:sldId id="282" r:id="rId8"/>
    <p:sldId id="271" r:id="rId9"/>
    <p:sldId id="272" r:id="rId10"/>
  </p:sldIdLst>
  <p:sldSz cx="12188825" cy="6858000"/>
  <p:notesSz cx="68580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DD1"/>
    <a:srgbClr val="C4DBEE"/>
    <a:srgbClr val="99C0E1"/>
    <a:srgbClr val="297FD5"/>
    <a:srgbClr val="FFFFFF"/>
    <a:srgbClr val="4A66AC"/>
    <a:srgbClr val="478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4" autoAdjust="0"/>
    <p:restoredTop sz="62811" autoAdjust="0"/>
  </p:normalViewPr>
  <p:slideViewPr>
    <p:cSldViewPr>
      <p:cViewPr varScale="1">
        <p:scale>
          <a:sx n="51" d="100"/>
          <a:sy n="51" d="100"/>
        </p:scale>
        <p:origin x="1963" y="3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25" d="100"/>
          <a:sy n="125" d="100"/>
        </p:scale>
        <p:origin x="1603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Homeownership!$C$2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Homeownership!$C$3:$C$27</c:f>
              <c:numCache>
                <c:formatCode>General</c:formatCode>
                <c:ptCount val="25"/>
                <c:pt idx="0">
                  <c:v>63.8</c:v>
                </c:pt>
                <c:pt idx="1">
                  <c:v>64.2</c:v>
                </c:pt>
                <c:pt idx="2">
                  <c:v>65.099999999999994</c:v>
                </c:pt>
                <c:pt idx="3">
                  <c:v>65.400000000000006</c:v>
                </c:pt>
                <c:pt idx="4">
                  <c:v>65.900000000000006</c:v>
                </c:pt>
                <c:pt idx="5">
                  <c:v>66.7</c:v>
                </c:pt>
                <c:pt idx="6">
                  <c:v>67.099999999999994</c:v>
                </c:pt>
                <c:pt idx="7">
                  <c:v>67.5</c:v>
                </c:pt>
                <c:pt idx="8">
                  <c:v>67.8</c:v>
                </c:pt>
                <c:pt idx="9">
                  <c:v>68</c:v>
                </c:pt>
                <c:pt idx="10">
                  <c:v>68.599999999999994</c:v>
                </c:pt>
                <c:pt idx="11">
                  <c:v>69.099999999999994</c:v>
                </c:pt>
                <c:pt idx="12">
                  <c:v>68.5</c:v>
                </c:pt>
                <c:pt idx="13">
                  <c:v>68.400000000000006</c:v>
                </c:pt>
                <c:pt idx="14">
                  <c:v>67.8</c:v>
                </c:pt>
                <c:pt idx="15">
                  <c:v>67.3</c:v>
                </c:pt>
                <c:pt idx="16">
                  <c:v>67.099999999999994</c:v>
                </c:pt>
                <c:pt idx="17">
                  <c:v>66.400000000000006</c:v>
                </c:pt>
                <c:pt idx="18">
                  <c:v>65.400000000000006</c:v>
                </c:pt>
                <c:pt idx="19">
                  <c:v>65</c:v>
                </c:pt>
                <c:pt idx="20">
                  <c:v>64.8</c:v>
                </c:pt>
                <c:pt idx="21">
                  <c:v>63.7</c:v>
                </c:pt>
                <c:pt idx="22">
                  <c:v>63.5</c:v>
                </c:pt>
                <c:pt idx="23">
                  <c:v>63.6</c:v>
                </c:pt>
                <c:pt idx="24" formatCode="0.0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10-4D86-9B78-CB92AD021177}"/>
            </c:ext>
          </c:extLst>
        </c:ser>
        <c:ser>
          <c:idx val="1"/>
          <c:order val="1"/>
          <c:tx>
            <c:strRef>
              <c:f>Homeownership!$F$2</c:f>
              <c:strCache>
                <c:ptCount val="1"/>
                <c:pt idx="0">
                  <c:v>Under 35 years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Homeownership!$F$3:$F$27</c:f>
              <c:numCache>
                <c:formatCode>0.0</c:formatCode>
                <c:ptCount val="25"/>
                <c:pt idx="0">
                  <c:v>37.1</c:v>
                </c:pt>
                <c:pt idx="1">
                  <c:v>37.700000000000003</c:v>
                </c:pt>
                <c:pt idx="2">
                  <c:v>38.799999999999997</c:v>
                </c:pt>
                <c:pt idx="3">
                  <c:v>38.6</c:v>
                </c:pt>
                <c:pt idx="4">
                  <c:v>39</c:v>
                </c:pt>
                <c:pt idx="5">
                  <c:v>39.4</c:v>
                </c:pt>
                <c:pt idx="6">
                  <c:v>40.5</c:v>
                </c:pt>
                <c:pt idx="7">
                  <c:v>40.4</c:v>
                </c:pt>
                <c:pt idx="8">
                  <c:v>41</c:v>
                </c:pt>
                <c:pt idx="9">
                  <c:v>41.7</c:v>
                </c:pt>
                <c:pt idx="10">
                  <c:v>42.3</c:v>
                </c:pt>
                <c:pt idx="11">
                  <c:v>43.3</c:v>
                </c:pt>
                <c:pt idx="12">
                  <c:v>42.3</c:v>
                </c:pt>
                <c:pt idx="13">
                  <c:v>41.7</c:v>
                </c:pt>
                <c:pt idx="14">
                  <c:v>41.3</c:v>
                </c:pt>
                <c:pt idx="15">
                  <c:v>39.799999999999997</c:v>
                </c:pt>
                <c:pt idx="16">
                  <c:v>38.9</c:v>
                </c:pt>
                <c:pt idx="17">
                  <c:v>37.9</c:v>
                </c:pt>
                <c:pt idx="18">
                  <c:v>36.799999999999997</c:v>
                </c:pt>
                <c:pt idx="19">
                  <c:v>36.799999999999997</c:v>
                </c:pt>
                <c:pt idx="20">
                  <c:v>36.200000000000003</c:v>
                </c:pt>
                <c:pt idx="21">
                  <c:v>34.6</c:v>
                </c:pt>
                <c:pt idx="22">
                  <c:v>34.200000000000003</c:v>
                </c:pt>
                <c:pt idx="23">
                  <c:v>34.299999999999997</c:v>
                </c:pt>
                <c:pt idx="24">
                  <c:v>35.299999999999997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10-4D86-9B78-CB92AD021177}"/>
            </c:ext>
          </c:extLst>
        </c:ser>
        <c:ser>
          <c:idx val="2"/>
          <c:order val="2"/>
          <c:tx>
            <c:strRef>
              <c:f>Homeownership!$G$2</c:f>
              <c:strCache>
                <c:ptCount val="1"/>
                <c:pt idx="0">
                  <c:v>35 to 44 years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Homeownership!$G$3:$G$27</c:f>
              <c:numCache>
                <c:formatCode>0.0</c:formatCode>
                <c:ptCount val="25"/>
                <c:pt idx="0">
                  <c:v>64.400000000000006</c:v>
                </c:pt>
                <c:pt idx="1">
                  <c:v>64.900000000000006</c:v>
                </c:pt>
                <c:pt idx="2">
                  <c:v>64.599999999999994</c:v>
                </c:pt>
                <c:pt idx="3">
                  <c:v>65.5</c:v>
                </c:pt>
                <c:pt idx="4">
                  <c:v>65.900000000000006</c:v>
                </c:pt>
                <c:pt idx="5">
                  <c:v>67</c:v>
                </c:pt>
                <c:pt idx="6">
                  <c:v>67.3</c:v>
                </c:pt>
                <c:pt idx="7">
                  <c:v>68.099999999999994</c:v>
                </c:pt>
                <c:pt idx="8">
                  <c:v>68.599999999999994</c:v>
                </c:pt>
                <c:pt idx="9">
                  <c:v>67.8</c:v>
                </c:pt>
                <c:pt idx="10">
                  <c:v>68.8</c:v>
                </c:pt>
                <c:pt idx="11">
                  <c:v>70.099999999999994</c:v>
                </c:pt>
                <c:pt idx="12">
                  <c:v>68.900000000000006</c:v>
                </c:pt>
                <c:pt idx="13">
                  <c:v>68.3</c:v>
                </c:pt>
                <c:pt idx="14">
                  <c:v>66.7</c:v>
                </c:pt>
                <c:pt idx="15">
                  <c:v>65.7</c:v>
                </c:pt>
                <c:pt idx="16">
                  <c:v>65.3</c:v>
                </c:pt>
                <c:pt idx="17">
                  <c:v>64.400000000000006</c:v>
                </c:pt>
                <c:pt idx="18">
                  <c:v>61.4</c:v>
                </c:pt>
                <c:pt idx="19">
                  <c:v>60.1</c:v>
                </c:pt>
                <c:pt idx="20">
                  <c:v>60.7</c:v>
                </c:pt>
                <c:pt idx="21">
                  <c:v>58.4</c:v>
                </c:pt>
                <c:pt idx="22">
                  <c:v>58.9</c:v>
                </c:pt>
                <c:pt idx="23">
                  <c:v>59</c:v>
                </c:pt>
                <c:pt idx="24">
                  <c:v>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10-4D86-9B78-CB92AD021177}"/>
            </c:ext>
          </c:extLst>
        </c:ser>
        <c:ser>
          <c:idx val="3"/>
          <c:order val="3"/>
          <c:tx>
            <c:strRef>
              <c:f>Homeownership!$H$2</c:f>
              <c:strCache>
                <c:ptCount val="1"/>
                <c:pt idx="0">
                  <c:v>45 to 54 years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Homeownership!$H$3:$H$27</c:f>
              <c:numCache>
                <c:formatCode>0.0</c:formatCode>
                <c:ptCount val="25"/>
                <c:pt idx="0">
                  <c:v>75</c:v>
                </c:pt>
                <c:pt idx="1">
                  <c:v>74.900000000000006</c:v>
                </c:pt>
                <c:pt idx="2">
                  <c:v>75.5</c:v>
                </c:pt>
                <c:pt idx="3">
                  <c:v>75.5</c:v>
                </c:pt>
                <c:pt idx="4">
                  <c:v>75.900000000000006</c:v>
                </c:pt>
                <c:pt idx="5">
                  <c:v>76.2</c:v>
                </c:pt>
                <c:pt idx="6">
                  <c:v>76</c:v>
                </c:pt>
                <c:pt idx="7">
                  <c:v>76.5</c:v>
                </c:pt>
                <c:pt idx="8">
                  <c:v>76</c:v>
                </c:pt>
                <c:pt idx="9">
                  <c:v>76.5</c:v>
                </c:pt>
                <c:pt idx="10">
                  <c:v>77</c:v>
                </c:pt>
                <c:pt idx="11">
                  <c:v>76.5</c:v>
                </c:pt>
                <c:pt idx="12">
                  <c:v>75.8</c:v>
                </c:pt>
                <c:pt idx="13">
                  <c:v>75.8</c:v>
                </c:pt>
                <c:pt idx="14">
                  <c:v>75</c:v>
                </c:pt>
                <c:pt idx="15">
                  <c:v>74.599999999999994</c:v>
                </c:pt>
                <c:pt idx="16">
                  <c:v>74.8</c:v>
                </c:pt>
                <c:pt idx="17">
                  <c:v>73.099999999999994</c:v>
                </c:pt>
                <c:pt idx="18">
                  <c:v>71.3</c:v>
                </c:pt>
                <c:pt idx="19">
                  <c:v>71.3</c:v>
                </c:pt>
                <c:pt idx="20">
                  <c:v>71.400000000000006</c:v>
                </c:pt>
                <c:pt idx="21">
                  <c:v>70.099999999999994</c:v>
                </c:pt>
                <c:pt idx="22">
                  <c:v>69.2</c:v>
                </c:pt>
                <c:pt idx="23">
                  <c:v>69.400000000000006</c:v>
                </c:pt>
                <c:pt idx="24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10-4D86-9B78-CB92AD021177}"/>
            </c:ext>
          </c:extLst>
        </c:ser>
        <c:ser>
          <c:idx val="4"/>
          <c:order val="4"/>
          <c:tx>
            <c:strRef>
              <c:f>Homeownership!$I$2</c:f>
              <c:strCache>
                <c:ptCount val="1"/>
                <c:pt idx="0">
                  <c:v>55 to 64 years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Homeownership!$I$3:$I$27</c:f>
              <c:numCache>
                <c:formatCode>0.0</c:formatCode>
                <c:ptCount val="25"/>
                <c:pt idx="0">
                  <c:v>79.3</c:v>
                </c:pt>
                <c:pt idx="1">
                  <c:v>79.400000000000006</c:v>
                </c:pt>
                <c:pt idx="2">
                  <c:v>80.2</c:v>
                </c:pt>
                <c:pt idx="3">
                  <c:v>79.599999999999994</c:v>
                </c:pt>
                <c:pt idx="4">
                  <c:v>80.3</c:v>
                </c:pt>
                <c:pt idx="5">
                  <c:v>81.099999999999994</c:v>
                </c:pt>
                <c:pt idx="6">
                  <c:v>80.8</c:v>
                </c:pt>
                <c:pt idx="7">
                  <c:v>80.8</c:v>
                </c:pt>
                <c:pt idx="8">
                  <c:v>80.900000000000006</c:v>
                </c:pt>
                <c:pt idx="9">
                  <c:v>81.400000000000006</c:v>
                </c:pt>
                <c:pt idx="10">
                  <c:v>81.7</c:v>
                </c:pt>
                <c:pt idx="11">
                  <c:v>81.8</c:v>
                </c:pt>
                <c:pt idx="12">
                  <c:v>81.2</c:v>
                </c:pt>
                <c:pt idx="13">
                  <c:v>80.400000000000006</c:v>
                </c:pt>
                <c:pt idx="14">
                  <c:v>80.400000000000006</c:v>
                </c:pt>
                <c:pt idx="15">
                  <c:v>79.8</c:v>
                </c:pt>
                <c:pt idx="16">
                  <c:v>79.099999999999994</c:v>
                </c:pt>
                <c:pt idx="17">
                  <c:v>78.599999999999994</c:v>
                </c:pt>
                <c:pt idx="18">
                  <c:v>77.8</c:v>
                </c:pt>
                <c:pt idx="19">
                  <c:v>77</c:v>
                </c:pt>
                <c:pt idx="20">
                  <c:v>76.400000000000006</c:v>
                </c:pt>
                <c:pt idx="21">
                  <c:v>75.8</c:v>
                </c:pt>
                <c:pt idx="22">
                  <c:v>75.7</c:v>
                </c:pt>
                <c:pt idx="23">
                  <c:v>75.599999999999994</c:v>
                </c:pt>
                <c:pt idx="24">
                  <c:v>75.400000000000006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10-4D86-9B78-CB92AD021177}"/>
            </c:ext>
          </c:extLst>
        </c:ser>
        <c:ser>
          <c:idx val="5"/>
          <c:order val="5"/>
          <c:tx>
            <c:strRef>
              <c:f>Homeownership!$J$2</c:f>
              <c:strCache>
                <c:ptCount val="1"/>
                <c:pt idx="0">
                  <c:v>65 years and over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Homeownership!$J$3:$J$27</c:f>
              <c:numCache>
                <c:formatCode>0.0</c:formatCode>
                <c:ptCount val="25"/>
                <c:pt idx="0">
                  <c:v>77.400000000000006</c:v>
                </c:pt>
                <c:pt idx="1">
                  <c:v>77.5</c:v>
                </c:pt>
                <c:pt idx="2">
                  <c:v>79.099999999999994</c:v>
                </c:pt>
                <c:pt idx="3">
                  <c:v>79.2</c:v>
                </c:pt>
                <c:pt idx="4">
                  <c:v>79.099999999999994</c:v>
                </c:pt>
                <c:pt idx="5">
                  <c:v>79.8</c:v>
                </c:pt>
                <c:pt idx="6">
                  <c:v>80.099999999999994</c:v>
                </c:pt>
                <c:pt idx="7">
                  <c:v>80.7</c:v>
                </c:pt>
                <c:pt idx="8">
                  <c:v>80.900000000000006</c:v>
                </c:pt>
                <c:pt idx="9">
                  <c:v>80.2</c:v>
                </c:pt>
                <c:pt idx="10">
                  <c:v>80.7</c:v>
                </c:pt>
                <c:pt idx="11">
                  <c:v>80.8</c:v>
                </c:pt>
                <c:pt idx="12">
                  <c:v>80.3</c:v>
                </c:pt>
                <c:pt idx="13">
                  <c:v>80.900000000000006</c:v>
                </c:pt>
                <c:pt idx="14">
                  <c:v>79.900000000000006</c:v>
                </c:pt>
                <c:pt idx="15">
                  <c:v>80.400000000000006</c:v>
                </c:pt>
                <c:pt idx="16">
                  <c:v>80.599999999999994</c:v>
                </c:pt>
                <c:pt idx="17">
                  <c:v>81</c:v>
                </c:pt>
                <c:pt idx="18">
                  <c:v>80.900000000000006</c:v>
                </c:pt>
                <c:pt idx="19">
                  <c:v>80.400000000000006</c:v>
                </c:pt>
                <c:pt idx="20">
                  <c:v>79.900000000000006</c:v>
                </c:pt>
                <c:pt idx="21">
                  <c:v>79</c:v>
                </c:pt>
                <c:pt idx="22">
                  <c:v>78.8</c:v>
                </c:pt>
                <c:pt idx="23">
                  <c:v>78.599999999999994</c:v>
                </c:pt>
                <c:pt idx="24">
                  <c:v>78.5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10-4D86-9B78-CB92AD021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573120"/>
        <c:axId val="512573448"/>
      </c:lineChart>
      <c:catAx>
        <c:axId val="51257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573448"/>
        <c:crosses val="autoZero"/>
        <c:auto val="1"/>
        <c:lblAlgn val="ctr"/>
        <c:lblOffset val="100"/>
        <c:noMultiLvlLbl val="0"/>
      </c:catAx>
      <c:valAx>
        <c:axId val="51257344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57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95397817225784E-2"/>
          <c:y val="5.0925821719210722E-2"/>
          <c:w val="0.89019685039370078"/>
          <c:h val="0.75634970396329504"/>
        </c:manualLayout>
      </c:layout>
      <c:lineChart>
        <c:grouping val="standard"/>
        <c:varyColors val="0"/>
        <c:ser>
          <c:idx val="0"/>
          <c:order val="0"/>
          <c:tx>
            <c:strRef>
              <c:f>Homeownership!$C$2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Homeownership!$C$3:$C$27</c:f>
              <c:numCache>
                <c:formatCode>General</c:formatCode>
                <c:ptCount val="25"/>
                <c:pt idx="0">
                  <c:v>63.8</c:v>
                </c:pt>
                <c:pt idx="1">
                  <c:v>64.2</c:v>
                </c:pt>
                <c:pt idx="2">
                  <c:v>65.099999999999994</c:v>
                </c:pt>
                <c:pt idx="3">
                  <c:v>65.400000000000006</c:v>
                </c:pt>
                <c:pt idx="4">
                  <c:v>65.900000000000006</c:v>
                </c:pt>
                <c:pt idx="5">
                  <c:v>66.7</c:v>
                </c:pt>
                <c:pt idx="6">
                  <c:v>67.099999999999994</c:v>
                </c:pt>
                <c:pt idx="7">
                  <c:v>67.5</c:v>
                </c:pt>
                <c:pt idx="8">
                  <c:v>67.8</c:v>
                </c:pt>
                <c:pt idx="9">
                  <c:v>68</c:v>
                </c:pt>
                <c:pt idx="10">
                  <c:v>68.599999999999994</c:v>
                </c:pt>
                <c:pt idx="11">
                  <c:v>69.099999999999994</c:v>
                </c:pt>
                <c:pt idx="12">
                  <c:v>68.5</c:v>
                </c:pt>
                <c:pt idx="13">
                  <c:v>68.400000000000006</c:v>
                </c:pt>
                <c:pt idx="14">
                  <c:v>67.8</c:v>
                </c:pt>
                <c:pt idx="15">
                  <c:v>67.3</c:v>
                </c:pt>
                <c:pt idx="16">
                  <c:v>67.099999999999994</c:v>
                </c:pt>
                <c:pt idx="17">
                  <c:v>66.400000000000006</c:v>
                </c:pt>
                <c:pt idx="18">
                  <c:v>65.400000000000006</c:v>
                </c:pt>
                <c:pt idx="19">
                  <c:v>65</c:v>
                </c:pt>
                <c:pt idx="20">
                  <c:v>64.8</c:v>
                </c:pt>
                <c:pt idx="21">
                  <c:v>63.7</c:v>
                </c:pt>
                <c:pt idx="22">
                  <c:v>63.5</c:v>
                </c:pt>
                <c:pt idx="23">
                  <c:v>63.6</c:v>
                </c:pt>
                <c:pt idx="24" formatCode="0.0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F4-4FBD-8B2F-FFFBD8208E1C}"/>
            </c:ext>
          </c:extLst>
        </c:ser>
        <c:ser>
          <c:idx val="1"/>
          <c:order val="1"/>
          <c:tx>
            <c:strRef>
              <c:f>Homeownership!$D$2</c:f>
              <c:strCache>
                <c:ptCount val="1"/>
                <c:pt idx="0">
                  <c:v>Households with family income ≥ median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Homeownership!$D$3:$D$27</c:f>
              <c:numCache>
                <c:formatCode>General</c:formatCode>
                <c:ptCount val="25"/>
                <c:pt idx="0">
                  <c:v>78.5</c:v>
                </c:pt>
                <c:pt idx="1">
                  <c:v>79.099999999999994</c:v>
                </c:pt>
                <c:pt idx="2">
                  <c:v>79.7</c:v>
                </c:pt>
                <c:pt idx="3">
                  <c:v>79.7</c:v>
                </c:pt>
                <c:pt idx="4">
                  <c:v>80.7</c:v>
                </c:pt>
                <c:pt idx="5">
                  <c:v>81.099999999999994</c:v>
                </c:pt>
                <c:pt idx="6">
                  <c:v>81.400000000000006</c:v>
                </c:pt>
                <c:pt idx="7">
                  <c:v>81.7</c:v>
                </c:pt>
                <c:pt idx="8">
                  <c:v>82</c:v>
                </c:pt>
                <c:pt idx="9">
                  <c:v>83.3</c:v>
                </c:pt>
                <c:pt idx="10">
                  <c:v>83.8</c:v>
                </c:pt>
                <c:pt idx="11">
                  <c:v>84.5</c:v>
                </c:pt>
                <c:pt idx="12">
                  <c:v>83.7</c:v>
                </c:pt>
                <c:pt idx="13">
                  <c:v>83.3</c:v>
                </c:pt>
                <c:pt idx="14">
                  <c:v>82.8</c:v>
                </c:pt>
                <c:pt idx="15">
                  <c:v>82.4</c:v>
                </c:pt>
                <c:pt idx="16">
                  <c:v>82</c:v>
                </c:pt>
                <c:pt idx="17">
                  <c:v>81.5</c:v>
                </c:pt>
                <c:pt idx="18">
                  <c:v>80.3</c:v>
                </c:pt>
                <c:pt idx="19">
                  <c:v>80</c:v>
                </c:pt>
                <c:pt idx="20">
                  <c:v>79.8</c:v>
                </c:pt>
                <c:pt idx="21">
                  <c:v>78.400000000000006</c:v>
                </c:pt>
                <c:pt idx="22">
                  <c:v>78.099999999999994</c:v>
                </c:pt>
                <c:pt idx="23">
                  <c:v>77.900000000000006</c:v>
                </c:pt>
                <c:pt idx="24">
                  <c:v>78.3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F4-4FBD-8B2F-FFFBD8208E1C}"/>
            </c:ext>
          </c:extLst>
        </c:ser>
        <c:ser>
          <c:idx val="2"/>
          <c:order val="2"/>
          <c:tx>
            <c:strRef>
              <c:f>Homeownership!$E$2</c:f>
              <c:strCache>
                <c:ptCount val="1"/>
                <c:pt idx="0">
                  <c:v>Households with family income &lt; median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Homeownership!$E$3:$E$27</c:f>
              <c:numCache>
                <c:formatCode>General</c:formatCode>
                <c:ptCount val="25"/>
                <c:pt idx="0">
                  <c:v>48.1</c:v>
                </c:pt>
                <c:pt idx="1">
                  <c:v>48.1</c:v>
                </c:pt>
                <c:pt idx="2">
                  <c:v>49.4</c:v>
                </c:pt>
                <c:pt idx="3">
                  <c:v>49.9</c:v>
                </c:pt>
                <c:pt idx="4">
                  <c:v>50.2</c:v>
                </c:pt>
                <c:pt idx="5">
                  <c:v>51.2</c:v>
                </c:pt>
                <c:pt idx="6">
                  <c:v>51.4</c:v>
                </c:pt>
                <c:pt idx="7">
                  <c:v>51.6</c:v>
                </c:pt>
                <c:pt idx="8">
                  <c:v>52.4</c:v>
                </c:pt>
                <c:pt idx="9">
                  <c:v>51.3</c:v>
                </c:pt>
                <c:pt idx="10">
                  <c:v>51.5</c:v>
                </c:pt>
                <c:pt idx="11">
                  <c:v>53</c:v>
                </c:pt>
                <c:pt idx="12">
                  <c:v>52.4</c:v>
                </c:pt>
                <c:pt idx="13">
                  <c:v>52.1</c:v>
                </c:pt>
                <c:pt idx="14">
                  <c:v>51.2</c:v>
                </c:pt>
                <c:pt idx="15">
                  <c:v>51</c:v>
                </c:pt>
                <c:pt idx="16">
                  <c:v>52.2</c:v>
                </c:pt>
                <c:pt idx="17">
                  <c:v>51.4</c:v>
                </c:pt>
                <c:pt idx="18">
                  <c:v>50.4</c:v>
                </c:pt>
                <c:pt idx="19">
                  <c:v>50</c:v>
                </c:pt>
                <c:pt idx="20">
                  <c:v>49.8</c:v>
                </c:pt>
                <c:pt idx="21">
                  <c:v>48.9</c:v>
                </c:pt>
                <c:pt idx="22">
                  <c:v>48.9</c:v>
                </c:pt>
                <c:pt idx="23">
                  <c:v>49.3</c:v>
                </c:pt>
                <c:pt idx="2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F4-4FBD-8B2F-FFFBD8208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847984"/>
        <c:axId val="519848968"/>
      </c:lineChart>
      <c:catAx>
        <c:axId val="51984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848968"/>
        <c:crosses val="autoZero"/>
        <c:auto val="1"/>
        <c:lblAlgn val="ctr"/>
        <c:lblOffset val="100"/>
        <c:noMultiLvlLbl val="0"/>
      </c:catAx>
      <c:valAx>
        <c:axId val="51984896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84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988576494008311E-2"/>
          <c:y val="2.9810336269982207E-2"/>
          <c:w val="0.94588810271276735"/>
          <c:h val="0.90732164904720025"/>
        </c:manualLayout>
      </c:layout>
      <c:lineChart>
        <c:grouping val="standard"/>
        <c:varyColors val="0"/>
        <c:ser>
          <c:idx val="0"/>
          <c:order val="0"/>
          <c:tx>
            <c:strRef>
              <c:f>Homeownership!$C$2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Homeownership!$C$3:$C$27</c:f>
              <c:numCache>
                <c:formatCode>General</c:formatCode>
                <c:ptCount val="25"/>
                <c:pt idx="0">
                  <c:v>63.8</c:v>
                </c:pt>
                <c:pt idx="1">
                  <c:v>64.2</c:v>
                </c:pt>
                <c:pt idx="2">
                  <c:v>65.099999999999994</c:v>
                </c:pt>
                <c:pt idx="3">
                  <c:v>65.400000000000006</c:v>
                </c:pt>
                <c:pt idx="4">
                  <c:v>65.900000000000006</c:v>
                </c:pt>
                <c:pt idx="5">
                  <c:v>66.7</c:v>
                </c:pt>
                <c:pt idx="6">
                  <c:v>67.099999999999994</c:v>
                </c:pt>
                <c:pt idx="7">
                  <c:v>67.5</c:v>
                </c:pt>
                <c:pt idx="8">
                  <c:v>67.8</c:v>
                </c:pt>
                <c:pt idx="9">
                  <c:v>68</c:v>
                </c:pt>
                <c:pt idx="10">
                  <c:v>68.599999999999994</c:v>
                </c:pt>
                <c:pt idx="11">
                  <c:v>69.099999999999994</c:v>
                </c:pt>
                <c:pt idx="12">
                  <c:v>68.5</c:v>
                </c:pt>
                <c:pt idx="13">
                  <c:v>68.400000000000006</c:v>
                </c:pt>
                <c:pt idx="14">
                  <c:v>67.8</c:v>
                </c:pt>
                <c:pt idx="15">
                  <c:v>67.3</c:v>
                </c:pt>
                <c:pt idx="16">
                  <c:v>67.099999999999994</c:v>
                </c:pt>
                <c:pt idx="17">
                  <c:v>66.400000000000006</c:v>
                </c:pt>
                <c:pt idx="18">
                  <c:v>65.400000000000006</c:v>
                </c:pt>
                <c:pt idx="19">
                  <c:v>65</c:v>
                </c:pt>
                <c:pt idx="20">
                  <c:v>64.8</c:v>
                </c:pt>
                <c:pt idx="21">
                  <c:v>63.7</c:v>
                </c:pt>
                <c:pt idx="22">
                  <c:v>63.5</c:v>
                </c:pt>
                <c:pt idx="23">
                  <c:v>63.6</c:v>
                </c:pt>
                <c:pt idx="24" formatCode="0.0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86-415E-A353-8117F99ED1CB}"/>
            </c:ext>
          </c:extLst>
        </c:ser>
        <c:ser>
          <c:idx val="1"/>
          <c:order val="1"/>
          <c:tx>
            <c:strRef>
              <c:f>Homeownership!$K$2</c:f>
              <c:strCache>
                <c:ptCount val="1"/>
                <c:pt idx="0">
                  <c:v>Non-Hispanic White Alone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Homeownership!$K$3:$K$27</c:f>
              <c:numCache>
                <c:formatCode>General</c:formatCode>
                <c:ptCount val="25"/>
                <c:pt idx="0">
                  <c:v>69.8</c:v>
                </c:pt>
                <c:pt idx="1">
                  <c:v>70</c:v>
                </c:pt>
                <c:pt idx="2">
                  <c:v>71.400000000000006</c:v>
                </c:pt>
                <c:pt idx="3">
                  <c:v>71.599999999999994</c:v>
                </c:pt>
                <c:pt idx="4">
                  <c:v>72.099999999999994</c:v>
                </c:pt>
                <c:pt idx="5">
                  <c:v>72.8</c:v>
                </c:pt>
                <c:pt idx="6">
                  <c:v>73.400000000000006</c:v>
                </c:pt>
                <c:pt idx="7">
                  <c:v>74</c:v>
                </c:pt>
                <c:pt idx="8">
                  <c:v>74.599999999999994</c:v>
                </c:pt>
                <c:pt idx="9">
                  <c:v>75</c:v>
                </c:pt>
                <c:pt idx="10">
                  <c:v>75.5</c:v>
                </c:pt>
                <c:pt idx="11">
                  <c:v>76</c:v>
                </c:pt>
                <c:pt idx="12">
                  <c:v>75.5</c:v>
                </c:pt>
                <c:pt idx="13">
                  <c:v>75.3</c:v>
                </c:pt>
                <c:pt idx="14">
                  <c:v>75</c:v>
                </c:pt>
                <c:pt idx="15">
                  <c:v>74.7</c:v>
                </c:pt>
                <c:pt idx="16">
                  <c:v>74.5</c:v>
                </c:pt>
                <c:pt idx="17">
                  <c:v>74.099999999999994</c:v>
                </c:pt>
                <c:pt idx="18">
                  <c:v>73.5</c:v>
                </c:pt>
                <c:pt idx="19">
                  <c:v>73.400000000000006</c:v>
                </c:pt>
                <c:pt idx="20">
                  <c:v>72.900000000000006</c:v>
                </c:pt>
                <c:pt idx="21">
                  <c:v>72</c:v>
                </c:pt>
                <c:pt idx="22">
                  <c:v>72.099999999999994</c:v>
                </c:pt>
                <c:pt idx="23">
                  <c:v>71.8</c:v>
                </c:pt>
                <c:pt idx="24" formatCode="0.0">
                  <c:v>72.400000000000006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86-415E-A353-8117F99ED1CB}"/>
            </c:ext>
          </c:extLst>
        </c:ser>
        <c:ser>
          <c:idx val="2"/>
          <c:order val="2"/>
          <c:tx>
            <c:strRef>
              <c:f>Homeownership!$L$2</c:f>
              <c:strCache>
                <c:ptCount val="1"/>
                <c:pt idx="0">
                  <c:v>Black Alone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Homeownership!$L$3:$L$27</c:f>
              <c:numCache>
                <c:formatCode>General</c:formatCode>
                <c:ptCount val="25"/>
                <c:pt idx="0">
                  <c:v>42.1</c:v>
                </c:pt>
                <c:pt idx="1">
                  <c:v>42.7</c:v>
                </c:pt>
                <c:pt idx="2">
                  <c:v>43.8</c:v>
                </c:pt>
                <c:pt idx="3">
                  <c:v>44.5</c:v>
                </c:pt>
                <c:pt idx="4">
                  <c:v>45.2</c:v>
                </c:pt>
                <c:pt idx="5">
                  <c:v>46.3</c:v>
                </c:pt>
                <c:pt idx="6">
                  <c:v>47.4</c:v>
                </c:pt>
                <c:pt idx="7">
                  <c:v>47.5</c:v>
                </c:pt>
                <c:pt idx="8">
                  <c:v>48.2</c:v>
                </c:pt>
                <c:pt idx="9">
                  <c:v>47.7</c:v>
                </c:pt>
                <c:pt idx="10">
                  <c:v>49.3</c:v>
                </c:pt>
                <c:pt idx="11">
                  <c:v>48.8</c:v>
                </c:pt>
                <c:pt idx="12">
                  <c:v>47.3</c:v>
                </c:pt>
                <c:pt idx="13">
                  <c:v>48</c:v>
                </c:pt>
                <c:pt idx="14">
                  <c:v>47.1</c:v>
                </c:pt>
                <c:pt idx="15">
                  <c:v>46.1</c:v>
                </c:pt>
                <c:pt idx="16">
                  <c:v>45.6</c:v>
                </c:pt>
                <c:pt idx="17">
                  <c:v>44.8</c:v>
                </c:pt>
                <c:pt idx="18">
                  <c:v>43.1</c:v>
                </c:pt>
                <c:pt idx="19">
                  <c:v>43.1</c:v>
                </c:pt>
                <c:pt idx="20">
                  <c:v>43.3</c:v>
                </c:pt>
                <c:pt idx="21">
                  <c:v>41.9</c:v>
                </c:pt>
                <c:pt idx="22">
                  <c:v>41.5</c:v>
                </c:pt>
                <c:pt idx="23">
                  <c:v>42.7</c:v>
                </c:pt>
                <c:pt idx="24" formatCode="0.0">
                  <c:v>42.2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86-415E-A353-8117F99ED1CB}"/>
            </c:ext>
          </c:extLst>
        </c:ser>
        <c:ser>
          <c:idx val="3"/>
          <c:order val="3"/>
          <c:tx>
            <c:strRef>
              <c:f>Homeownership!$M$2</c:f>
              <c:strCache>
                <c:ptCount val="1"/>
                <c:pt idx="0">
                  <c:v>Hispanic (of any race)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Homeownership!$B$3:$B$27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Homeownership!$M$3:$M$27</c:f>
              <c:numCache>
                <c:formatCode>General</c:formatCode>
                <c:ptCount val="25"/>
                <c:pt idx="0">
                  <c:v>40.299999999999997</c:v>
                </c:pt>
                <c:pt idx="1">
                  <c:v>41.4</c:v>
                </c:pt>
                <c:pt idx="2">
                  <c:v>41.4</c:v>
                </c:pt>
                <c:pt idx="3">
                  <c:v>42.6</c:v>
                </c:pt>
                <c:pt idx="4">
                  <c:v>44.4</c:v>
                </c:pt>
                <c:pt idx="5">
                  <c:v>46.2</c:v>
                </c:pt>
                <c:pt idx="6">
                  <c:v>45.7</c:v>
                </c:pt>
                <c:pt idx="7">
                  <c:v>46.1</c:v>
                </c:pt>
                <c:pt idx="8">
                  <c:v>46.4</c:v>
                </c:pt>
                <c:pt idx="9">
                  <c:v>46.7</c:v>
                </c:pt>
                <c:pt idx="10">
                  <c:v>47.3</c:v>
                </c:pt>
                <c:pt idx="11">
                  <c:v>49.7</c:v>
                </c:pt>
                <c:pt idx="12">
                  <c:v>49.4</c:v>
                </c:pt>
                <c:pt idx="13">
                  <c:v>50.1</c:v>
                </c:pt>
                <c:pt idx="14">
                  <c:v>48.9</c:v>
                </c:pt>
                <c:pt idx="15">
                  <c:v>48.6</c:v>
                </c:pt>
                <c:pt idx="16">
                  <c:v>48.5</c:v>
                </c:pt>
                <c:pt idx="17">
                  <c:v>46.8</c:v>
                </c:pt>
                <c:pt idx="18">
                  <c:v>46.3</c:v>
                </c:pt>
                <c:pt idx="19">
                  <c:v>45.3</c:v>
                </c:pt>
                <c:pt idx="20">
                  <c:v>45.8</c:v>
                </c:pt>
                <c:pt idx="21">
                  <c:v>44.1</c:v>
                </c:pt>
                <c:pt idx="22">
                  <c:v>45.3</c:v>
                </c:pt>
                <c:pt idx="23">
                  <c:v>46.6</c:v>
                </c:pt>
                <c:pt idx="24" formatCode="0.0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86-415E-A353-8117F99ED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680320"/>
        <c:axId val="467677368"/>
      </c:lineChart>
      <c:catAx>
        <c:axId val="4676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7677368"/>
        <c:crosses val="autoZero"/>
        <c:auto val="1"/>
        <c:lblAlgn val="ctr"/>
        <c:lblOffset val="100"/>
        <c:noMultiLvlLbl val="0"/>
      </c:catAx>
      <c:valAx>
        <c:axId val="467677368"/>
        <c:scaling>
          <c:orientation val="minMax"/>
          <c:max val="8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76803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Projected Older Households by Age Group</a:t>
            </a:r>
            <a:r>
              <a:rPr lang="en-US" sz="20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(Millions)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997747483057154E-2"/>
          <c:y val="0.11012426181102362"/>
          <c:w val="0.89571062012770797"/>
          <c:h val="0.706264558727034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Aging!$O$14</c:f>
              <c:strCache>
                <c:ptCount val="1"/>
                <c:pt idx="0">
                  <c:v>50-64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Aging!$M$15:$N$20</c:f>
              <c:multiLvlStrCache>
                <c:ptCount val="6"/>
                <c:lvl>
                  <c:pt idx="0">
                    <c:v>Owners</c:v>
                  </c:pt>
                  <c:pt idx="1">
                    <c:v>Renters</c:v>
                  </c:pt>
                  <c:pt idx="2">
                    <c:v>Owners</c:v>
                  </c:pt>
                  <c:pt idx="3">
                    <c:v>Renters</c:v>
                  </c:pt>
                  <c:pt idx="4">
                    <c:v>Owners</c:v>
                  </c:pt>
                  <c:pt idx="5">
                    <c:v>Renters</c:v>
                  </c:pt>
                </c:lvl>
                <c:lvl>
                  <c:pt idx="0">
                    <c:v>2015</c:v>
                  </c:pt>
                  <c:pt idx="2">
                    <c:v>2025</c:v>
                  </c:pt>
                  <c:pt idx="4">
                    <c:v>2035</c:v>
                  </c:pt>
                </c:lvl>
              </c:multiLvlStrCache>
            </c:multiLvlStrRef>
          </c:cat>
          <c:val>
            <c:numRef>
              <c:f>Aging!$O$15:$O$20</c:f>
              <c:numCache>
                <c:formatCode>_(* #,##0.0_);_(* \(#,##0.0\);_(* "-"??_);_(@_)</c:formatCode>
                <c:ptCount val="6"/>
                <c:pt idx="0">
                  <c:v>26.464466307106264</c:v>
                </c:pt>
                <c:pt idx="1">
                  <c:v>9.3439211790985279</c:v>
                </c:pt>
                <c:pt idx="2">
                  <c:v>25.234181235102845</c:v>
                </c:pt>
                <c:pt idx="3">
                  <c:v>9.4677796225336692</c:v>
                </c:pt>
                <c:pt idx="4">
                  <c:v>24.546677443822411</c:v>
                </c:pt>
                <c:pt idx="5">
                  <c:v>9.9619661962046244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9-43EE-ADC2-79C1F45245C9}"/>
            </c:ext>
          </c:extLst>
        </c:ser>
        <c:ser>
          <c:idx val="1"/>
          <c:order val="1"/>
          <c:tx>
            <c:strRef>
              <c:f>Aging!$P$14</c:f>
              <c:strCache>
                <c:ptCount val="1"/>
                <c:pt idx="0">
                  <c:v>65-79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Aging!$M$15:$N$20</c:f>
              <c:multiLvlStrCache>
                <c:ptCount val="6"/>
                <c:lvl>
                  <c:pt idx="0">
                    <c:v>Owners</c:v>
                  </c:pt>
                  <c:pt idx="1">
                    <c:v>Renters</c:v>
                  </c:pt>
                  <c:pt idx="2">
                    <c:v>Owners</c:v>
                  </c:pt>
                  <c:pt idx="3">
                    <c:v>Renters</c:v>
                  </c:pt>
                  <c:pt idx="4">
                    <c:v>Owners</c:v>
                  </c:pt>
                  <c:pt idx="5">
                    <c:v>Renters</c:v>
                  </c:pt>
                </c:lvl>
                <c:lvl>
                  <c:pt idx="0">
                    <c:v>2015</c:v>
                  </c:pt>
                  <c:pt idx="2">
                    <c:v>2025</c:v>
                  </c:pt>
                  <c:pt idx="4">
                    <c:v>2035</c:v>
                  </c:pt>
                </c:lvl>
              </c:multiLvlStrCache>
            </c:multiLvlStrRef>
          </c:cat>
          <c:val>
            <c:numRef>
              <c:f>Aging!$P$15:$P$20</c:f>
              <c:numCache>
                <c:formatCode>_(* #,##0.0_);_(* \(#,##0.0\);_(* "-"??_);_(@_)</c:formatCode>
                <c:ptCount val="6"/>
                <c:pt idx="0">
                  <c:v>17.607583532325712</c:v>
                </c:pt>
                <c:pt idx="1">
                  <c:v>4.4531905469740432</c:v>
                </c:pt>
                <c:pt idx="2">
                  <c:v>24.26603385644713</c:v>
                </c:pt>
                <c:pt idx="3">
                  <c:v>6.4406531985366193</c:v>
                </c:pt>
                <c:pt idx="4">
                  <c:v>26.023720805092903</c:v>
                </c:pt>
                <c:pt idx="5">
                  <c:v>7.3769684562170479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9-43EE-ADC2-79C1F45245C9}"/>
            </c:ext>
          </c:extLst>
        </c:ser>
        <c:ser>
          <c:idx val="2"/>
          <c:order val="2"/>
          <c:tx>
            <c:strRef>
              <c:f>Aging!$Q$14</c:f>
              <c:strCache>
                <c:ptCount val="1"/>
                <c:pt idx="0">
                  <c:v>80 and over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Aging!$M$15:$N$20</c:f>
              <c:multiLvlStrCache>
                <c:ptCount val="6"/>
                <c:lvl>
                  <c:pt idx="0">
                    <c:v>Owners</c:v>
                  </c:pt>
                  <c:pt idx="1">
                    <c:v>Renters</c:v>
                  </c:pt>
                  <c:pt idx="2">
                    <c:v>Owners</c:v>
                  </c:pt>
                  <c:pt idx="3">
                    <c:v>Renters</c:v>
                  </c:pt>
                  <c:pt idx="4">
                    <c:v>Owners</c:v>
                  </c:pt>
                  <c:pt idx="5">
                    <c:v>Renters</c:v>
                  </c:pt>
                </c:lvl>
                <c:lvl>
                  <c:pt idx="0">
                    <c:v>2015</c:v>
                  </c:pt>
                  <c:pt idx="2">
                    <c:v>2025</c:v>
                  </c:pt>
                  <c:pt idx="4">
                    <c:v>2035</c:v>
                  </c:pt>
                </c:lvl>
              </c:multiLvlStrCache>
            </c:multiLvlStrRef>
          </c:cat>
          <c:val>
            <c:numRef>
              <c:f>Aging!$Q$15:$Q$20</c:f>
              <c:numCache>
                <c:formatCode>_(* #,##0.0_);_(* \(#,##0.0\);_(* "-"??_);_(@_)</c:formatCode>
                <c:ptCount val="6"/>
                <c:pt idx="0">
                  <c:v>5.9263999877710791</c:v>
                </c:pt>
                <c:pt idx="1">
                  <c:v>1.9095469698292995</c:v>
                </c:pt>
                <c:pt idx="2">
                  <c:v>7.8893330772056025</c:v>
                </c:pt>
                <c:pt idx="3">
                  <c:v>2.623415514087525</c:v>
                </c:pt>
                <c:pt idx="4">
                  <c:v>12.089522303543728</c:v>
                </c:pt>
                <c:pt idx="5">
                  <c:v>4.0991240011864081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9-43EE-ADC2-79C1F45245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467683600"/>
        <c:axId val="467685568"/>
      </c:barChart>
      <c:catAx>
        <c:axId val="4676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7685568"/>
        <c:crosses val="autoZero"/>
        <c:auto val="1"/>
        <c:lblAlgn val="ctr"/>
        <c:lblOffset val="100"/>
        <c:noMultiLvlLbl val="0"/>
      </c:catAx>
      <c:valAx>
        <c:axId val="46768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768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622233321581061"/>
          <c:y val="0.10794639927821523"/>
          <c:w val="0.16991508990480667"/>
          <c:h val="0.26668491633858266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 of Families with Home Secured</a:t>
            </a:r>
            <a:r>
              <a:rPr lang="en-US" sz="18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Debt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3173337707786525"/>
          <c:y val="2.732147705674722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865395715218351E-2"/>
          <c:y val="2.8645833333333332E-2"/>
          <c:w val="0.92635674208416297"/>
          <c:h val="0.89271284448818899"/>
        </c:manualLayout>
      </c:layout>
      <c:lineChart>
        <c:grouping val="standard"/>
        <c:varyColors val="0"/>
        <c:ser>
          <c:idx val="0"/>
          <c:order val="0"/>
          <c:tx>
            <c:strRef>
              <c:f>Charts!$B$28</c:f>
              <c:strCache>
                <c:ptCount val="1"/>
                <c:pt idx="0">
                  <c:v>All Families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cat>
            <c:numRef>
              <c:f>Charts!$A$29:$A$38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Charts!$B$29:$B$38</c:f>
              <c:numCache>
                <c:formatCode>General</c:formatCode>
                <c:ptCount val="10"/>
                <c:pt idx="0">
                  <c:v>39.5</c:v>
                </c:pt>
                <c:pt idx="1">
                  <c:v>39.1</c:v>
                </c:pt>
                <c:pt idx="2">
                  <c:v>41</c:v>
                </c:pt>
                <c:pt idx="3">
                  <c:v>43.1</c:v>
                </c:pt>
                <c:pt idx="4">
                  <c:v>44.6</c:v>
                </c:pt>
                <c:pt idx="5">
                  <c:v>47.9</c:v>
                </c:pt>
                <c:pt idx="6">
                  <c:v>48.7</c:v>
                </c:pt>
                <c:pt idx="7">
                  <c:v>47</c:v>
                </c:pt>
                <c:pt idx="8">
                  <c:v>42.9</c:v>
                </c:pt>
                <c:pt idx="9">
                  <c:v>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C-4172-ADA6-2C54ED227663}"/>
            </c:ext>
          </c:extLst>
        </c:ser>
        <c:ser>
          <c:idx val="1"/>
          <c:order val="1"/>
          <c:tx>
            <c:strRef>
              <c:f>Charts!$C$28</c:f>
              <c:strCache>
                <c:ptCount val="1"/>
                <c:pt idx="0">
                  <c:v>Less than 35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cat>
            <c:numRef>
              <c:f>Charts!$A$29:$A$38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Charts!$C$29:$C$38</c:f>
              <c:numCache>
                <c:formatCode>General</c:formatCode>
                <c:ptCount val="10"/>
                <c:pt idx="0">
                  <c:v>34.9</c:v>
                </c:pt>
                <c:pt idx="1">
                  <c:v>30.9</c:v>
                </c:pt>
                <c:pt idx="2">
                  <c:v>33</c:v>
                </c:pt>
                <c:pt idx="3">
                  <c:v>33.200000000000003</c:v>
                </c:pt>
                <c:pt idx="4">
                  <c:v>35.700000000000003</c:v>
                </c:pt>
                <c:pt idx="5">
                  <c:v>37.700000000000003</c:v>
                </c:pt>
                <c:pt idx="6">
                  <c:v>37.299999999999997</c:v>
                </c:pt>
                <c:pt idx="7">
                  <c:v>34</c:v>
                </c:pt>
                <c:pt idx="8">
                  <c:v>28.6</c:v>
                </c:pt>
                <c:pt idx="9">
                  <c:v>28.3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C-4172-ADA6-2C54ED227663}"/>
            </c:ext>
          </c:extLst>
        </c:ser>
        <c:ser>
          <c:idx val="4"/>
          <c:order val="2"/>
          <c:tx>
            <c:strRef>
              <c:f>Charts!$G$28</c:f>
              <c:strCache>
                <c:ptCount val="1"/>
                <c:pt idx="0">
                  <c:v>55-64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cat>
            <c:numRef>
              <c:f>Charts!$A$29:$A$38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Charts!$G$29:$G$38</c:f>
              <c:numCache>
                <c:formatCode>General</c:formatCode>
                <c:ptCount val="10"/>
                <c:pt idx="0">
                  <c:v>37</c:v>
                </c:pt>
                <c:pt idx="1">
                  <c:v>40.799999999999997</c:v>
                </c:pt>
                <c:pt idx="2">
                  <c:v>45.2</c:v>
                </c:pt>
                <c:pt idx="3">
                  <c:v>49.4</c:v>
                </c:pt>
                <c:pt idx="4">
                  <c:v>49</c:v>
                </c:pt>
                <c:pt idx="5">
                  <c:v>51</c:v>
                </c:pt>
                <c:pt idx="6">
                  <c:v>55.3</c:v>
                </c:pt>
                <c:pt idx="7">
                  <c:v>53.6</c:v>
                </c:pt>
                <c:pt idx="8">
                  <c:v>48.9</c:v>
                </c:pt>
                <c:pt idx="9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2C-4172-ADA6-2C54ED227663}"/>
            </c:ext>
          </c:extLst>
        </c:ser>
        <c:ser>
          <c:idx val="5"/>
          <c:order val="3"/>
          <c:tx>
            <c:strRef>
              <c:f>Charts!$H$28</c:f>
              <c:strCache>
                <c:ptCount val="1"/>
                <c:pt idx="0">
                  <c:v>65-74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cat>
            <c:numRef>
              <c:f>Charts!$A$29:$A$38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Charts!$H$29:$H$38</c:f>
              <c:numCache>
                <c:formatCode>General</c:formatCode>
                <c:ptCount val="10"/>
                <c:pt idx="0">
                  <c:v>21.7</c:v>
                </c:pt>
                <c:pt idx="1">
                  <c:v>18.5</c:v>
                </c:pt>
                <c:pt idx="2">
                  <c:v>24.7</c:v>
                </c:pt>
                <c:pt idx="3">
                  <c:v>26</c:v>
                </c:pt>
                <c:pt idx="4">
                  <c:v>32</c:v>
                </c:pt>
                <c:pt idx="5">
                  <c:v>32.1</c:v>
                </c:pt>
                <c:pt idx="6">
                  <c:v>42.9</c:v>
                </c:pt>
                <c:pt idx="7">
                  <c:v>40.5</c:v>
                </c:pt>
                <c:pt idx="8">
                  <c:v>42.2</c:v>
                </c:pt>
                <c:pt idx="9">
                  <c:v>38.799999999999997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2C-4172-ADA6-2C54ED227663}"/>
            </c:ext>
          </c:extLst>
        </c:ser>
        <c:ser>
          <c:idx val="6"/>
          <c:order val="4"/>
          <c:tx>
            <c:strRef>
              <c:f>Charts!$I$28</c:f>
              <c:strCache>
                <c:ptCount val="1"/>
                <c:pt idx="0">
                  <c:v>75 or older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Charts!$A$29:$A$38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Charts!$I$29:$I$38</c:f>
              <c:numCache>
                <c:formatCode>General</c:formatCode>
                <c:ptCount val="10"/>
                <c:pt idx="0">
                  <c:v>6.3</c:v>
                </c:pt>
                <c:pt idx="1">
                  <c:v>8.6</c:v>
                </c:pt>
                <c:pt idx="2">
                  <c:v>6.8</c:v>
                </c:pt>
                <c:pt idx="3">
                  <c:v>11.5</c:v>
                </c:pt>
                <c:pt idx="4">
                  <c:v>9.5</c:v>
                </c:pt>
                <c:pt idx="5">
                  <c:v>18.7</c:v>
                </c:pt>
                <c:pt idx="6">
                  <c:v>13.9</c:v>
                </c:pt>
                <c:pt idx="7">
                  <c:v>24.2</c:v>
                </c:pt>
                <c:pt idx="8">
                  <c:v>19.899999999999999</c:v>
                </c:pt>
                <c:pt idx="9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2C-4172-ADA6-2C54ED227663}"/>
            </c:ext>
          </c:extLst>
        </c:ser>
        <c:ser>
          <c:idx val="7"/>
          <c:order val="5"/>
          <c:tx>
            <c:strRef>
              <c:f>Charts!$F$28</c:f>
              <c:strCache>
                <c:ptCount val="1"/>
                <c:pt idx="0">
                  <c:v>35-54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Charts!$A$29:$A$38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Charts!$F$29:$F$38</c:f>
              <c:numCache>
                <c:formatCode>General</c:formatCode>
                <c:ptCount val="10"/>
                <c:pt idx="0">
                  <c:v>58.099999999999994</c:v>
                </c:pt>
                <c:pt idx="1">
                  <c:v>58.45</c:v>
                </c:pt>
                <c:pt idx="2">
                  <c:v>58.05</c:v>
                </c:pt>
                <c:pt idx="3">
                  <c:v>58.75</c:v>
                </c:pt>
                <c:pt idx="4">
                  <c:v>59.7</c:v>
                </c:pt>
                <c:pt idx="5">
                  <c:v>63.699999999999996</c:v>
                </c:pt>
                <c:pt idx="6">
                  <c:v>62.5</c:v>
                </c:pt>
                <c:pt idx="7">
                  <c:v>59</c:v>
                </c:pt>
                <c:pt idx="8">
                  <c:v>54.8</c:v>
                </c:pt>
                <c:pt idx="9">
                  <c:v>51.8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2C-4172-ADA6-2C54ED227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803280"/>
        <c:axId val="287803608"/>
      </c:lineChart>
      <c:catAx>
        <c:axId val="28780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87803608"/>
        <c:crosses val="autoZero"/>
        <c:auto val="1"/>
        <c:lblAlgn val="ctr"/>
        <c:lblOffset val="100"/>
        <c:noMultiLvlLbl val="0"/>
      </c:catAx>
      <c:valAx>
        <c:axId val="28780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8780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Conditional Mean Value (000s, 2016 Dollars)</a:t>
            </a:r>
          </a:p>
        </c:rich>
      </c:tx>
      <c:layout>
        <c:manualLayout>
          <c:xMode val="edge"/>
          <c:yMode val="edge"/>
          <c:x val="0.141205260568909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801258449870964E-2"/>
          <c:y val="6.5345053851027249E-2"/>
          <c:w val="0.8761625589226284"/>
          <c:h val="0.84503778622499781"/>
        </c:manualLayout>
      </c:layout>
      <c:lineChart>
        <c:grouping val="standard"/>
        <c:varyColors val="0"/>
        <c:ser>
          <c:idx val="0"/>
          <c:order val="0"/>
          <c:tx>
            <c:strRef>
              <c:f>Charts!$B$40</c:f>
              <c:strCache>
                <c:ptCount val="1"/>
                <c:pt idx="0">
                  <c:v>All Families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cat>
            <c:numRef>
              <c:f>Charts!$A$41:$A$50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Charts!$B$41:$B$50</c:f>
              <c:numCache>
                <c:formatCode>General</c:formatCode>
                <c:ptCount val="10"/>
                <c:pt idx="0">
                  <c:v>84.6</c:v>
                </c:pt>
                <c:pt idx="1">
                  <c:v>97.5</c:v>
                </c:pt>
                <c:pt idx="2">
                  <c:v>101.3</c:v>
                </c:pt>
                <c:pt idx="3">
                  <c:v>114.7</c:v>
                </c:pt>
                <c:pt idx="4">
                  <c:v>124.2</c:v>
                </c:pt>
                <c:pt idx="5">
                  <c:v>157.80000000000001</c:v>
                </c:pt>
                <c:pt idx="6">
                  <c:v>172.6</c:v>
                </c:pt>
                <c:pt idx="7">
                  <c:v>170.6</c:v>
                </c:pt>
                <c:pt idx="8">
                  <c:v>161.6</c:v>
                </c:pt>
                <c:pt idx="9">
                  <c:v>157.69999999999999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E9-4E4F-99B6-0F7E90787432}"/>
            </c:ext>
          </c:extLst>
        </c:ser>
        <c:ser>
          <c:idx val="1"/>
          <c:order val="1"/>
          <c:tx>
            <c:strRef>
              <c:f>Charts!$C$40</c:f>
              <c:strCache>
                <c:ptCount val="1"/>
                <c:pt idx="0">
                  <c:v>Less than 35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cat>
            <c:numRef>
              <c:f>Charts!$A$41:$A$50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Charts!$C$41:$C$50</c:f>
              <c:numCache>
                <c:formatCode>General</c:formatCode>
                <c:ptCount val="10"/>
                <c:pt idx="0">
                  <c:v>100.9</c:v>
                </c:pt>
                <c:pt idx="1">
                  <c:v>106.5</c:v>
                </c:pt>
                <c:pt idx="2">
                  <c:v>104</c:v>
                </c:pt>
                <c:pt idx="3">
                  <c:v>111</c:v>
                </c:pt>
                <c:pt idx="4">
                  <c:v>123.3</c:v>
                </c:pt>
                <c:pt idx="5">
                  <c:v>162.1</c:v>
                </c:pt>
                <c:pt idx="6">
                  <c:v>192.8</c:v>
                </c:pt>
                <c:pt idx="7">
                  <c:v>158.9</c:v>
                </c:pt>
                <c:pt idx="8">
                  <c:v>146.5</c:v>
                </c:pt>
                <c:pt idx="9">
                  <c:v>142.30000000000001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E9-4E4F-99B6-0F7E90787432}"/>
            </c:ext>
          </c:extLst>
        </c:ser>
        <c:ser>
          <c:idx val="4"/>
          <c:order val="2"/>
          <c:tx>
            <c:strRef>
              <c:f>Charts!$G$40</c:f>
              <c:strCache>
                <c:ptCount val="1"/>
                <c:pt idx="0">
                  <c:v>55-64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cat>
            <c:numRef>
              <c:f>Charts!$A$41:$A$50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Charts!$G$41:$G$50</c:f>
              <c:numCache>
                <c:formatCode>General</c:formatCode>
                <c:ptCount val="10"/>
                <c:pt idx="0">
                  <c:v>69.5</c:v>
                </c:pt>
                <c:pt idx="1">
                  <c:v>75.400000000000006</c:v>
                </c:pt>
                <c:pt idx="2">
                  <c:v>88.2</c:v>
                </c:pt>
                <c:pt idx="3">
                  <c:v>106.6</c:v>
                </c:pt>
                <c:pt idx="4">
                  <c:v>109.1</c:v>
                </c:pt>
                <c:pt idx="5">
                  <c:v>150.30000000000001</c:v>
                </c:pt>
                <c:pt idx="6">
                  <c:v>158.4</c:v>
                </c:pt>
                <c:pt idx="7">
                  <c:v>162.9</c:v>
                </c:pt>
                <c:pt idx="8">
                  <c:v>160.1</c:v>
                </c:pt>
                <c:pt idx="9">
                  <c:v>153.9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E9-4E4F-99B6-0F7E90787432}"/>
            </c:ext>
          </c:extLst>
        </c:ser>
        <c:ser>
          <c:idx val="5"/>
          <c:order val="3"/>
          <c:tx>
            <c:strRef>
              <c:f>Charts!$H$40</c:f>
              <c:strCache>
                <c:ptCount val="1"/>
                <c:pt idx="0">
                  <c:v>65-74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cat>
            <c:numRef>
              <c:f>Charts!$A$41:$A$50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Charts!$H$41:$H$50</c:f>
              <c:numCache>
                <c:formatCode>General</c:formatCode>
                <c:ptCount val="10"/>
                <c:pt idx="0">
                  <c:v>30.8</c:v>
                </c:pt>
                <c:pt idx="1">
                  <c:v>56.3</c:v>
                </c:pt>
                <c:pt idx="2">
                  <c:v>57.2</c:v>
                </c:pt>
                <c:pt idx="3">
                  <c:v>75.400000000000006</c:v>
                </c:pt>
                <c:pt idx="4">
                  <c:v>88.2</c:v>
                </c:pt>
                <c:pt idx="5">
                  <c:v>97.7</c:v>
                </c:pt>
                <c:pt idx="6">
                  <c:v>135.6</c:v>
                </c:pt>
                <c:pt idx="7">
                  <c:v>135.80000000000001</c:v>
                </c:pt>
                <c:pt idx="8">
                  <c:v>134.80000000000001</c:v>
                </c:pt>
                <c:pt idx="9">
                  <c:v>114.9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E9-4E4F-99B6-0F7E90787432}"/>
            </c:ext>
          </c:extLst>
        </c:ser>
        <c:ser>
          <c:idx val="6"/>
          <c:order val="4"/>
          <c:tx>
            <c:strRef>
              <c:f>Charts!$I$40</c:f>
              <c:strCache>
                <c:ptCount val="1"/>
                <c:pt idx="0">
                  <c:v>75 or older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Charts!$A$41:$A$50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Charts!$I$41:$I$50</c:f>
              <c:numCache>
                <c:formatCode>General</c:formatCode>
                <c:ptCount val="10"/>
                <c:pt idx="0">
                  <c:v>37</c:v>
                </c:pt>
                <c:pt idx="1">
                  <c:v>57.6</c:v>
                </c:pt>
                <c:pt idx="2">
                  <c:v>37.700000000000003</c:v>
                </c:pt>
                <c:pt idx="3">
                  <c:v>53.7</c:v>
                </c:pt>
                <c:pt idx="4">
                  <c:v>70.099999999999994</c:v>
                </c:pt>
                <c:pt idx="5">
                  <c:v>78.400000000000006</c:v>
                </c:pt>
                <c:pt idx="6">
                  <c:v>84.2</c:v>
                </c:pt>
                <c:pt idx="7">
                  <c:v>88</c:v>
                </c:pt>
                <c:pt idx="8">
                  <c:v>87.7</c:v>
                </c:pt>
                <c:pt idx="9">
                  <c:v>89.9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E9-4E4F-99B6-0F7E90787432}"/>
            </c:ext>
          </c:extLst>
        </c:ser>
        <c:ser>
          <c:idx val="7"/>
          <c:order val="5"/>
          <c:tx>
            <c:strRef>
              <c:f>Charts!$F$40</c:f>
              <c:strCache>
                <c:ptCount val="1"/>
                <c:pt idx="0">
                  <c:v>35-54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Charts!$A$41:$A$50</c:f>
              <c:numCache>
                <c:formatCode>General</c:formatCode>
                <c:ptCount val="10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</c:numCache>
            </c:numRef>
          </c:cat>
          <c:val>
            <c:numRef>
              <c:f>Charts!$F$41:$F$50</c:f>
              <c:numCache>
                <c:formatCode>General</c:formatCode>
                <c:ptCount val="10"/>
                <c:pt idx="0">
                  <c:v>86.65</c:v>
                </c:pt>
                <c:pt idx="1">
                  <c:v>103.69999999999999</c:v>
                </c:pt>
                <c:pt idx="2">
                  <c:v>110.6</c:v>
                </c:pt>
                <c:pt idx="3">
                  <c:v>125.15</c:v>
                </c:pt>
                <c:pt idx="4">
                  <c:v>135.30000000000001</c:v>
                </c:pt>
                <c:pt idx="5">
                  <c:v>172.35000000000002</c:v>
                </c:pt>
                <c:pt idx="6">
                  <c:v>183.60000000000002</c:v>
                </c:pt>
                <c:pt idx="7">
                  <c:v>193.9</c:v>
                </c:pt>
                <c:pt idx="8">
                  <c:v>182.5</c:v>
                </c:pt>
                <c:pt idx="9">
                  <c:v>188.45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E9-4E4F-99B6-0F7E90787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169280"/>
        <c:axId val="518167640"/>
      </c:lineChart>
      <c:catAx>
        <c:axId val="5181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18167640"/>
        <c:crosses val="autoZero"/>
        <c:auto val="1"/>
        <c:lblAlgn val="ctr"/>
        <c:lblOffset val="100"/>
        <c:noMultiLvlLbl val="0"/>
      </c:catAx>
      <c:valAx>
        <c:axId val="518167640"/>
        <c:scaling>
          <c:orientation val="minMax"/>
          <c:max val="20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181692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403648544554937"/>
          <c:y val="0.70362679880532175"/>
          <c:w val="0.5337784070428595"/>
          <c:h val="0.20186985247533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98468941382327"/>
          <c:y val="5.9636386198791469E-2"/>
          <c:w val="0.86601618547681536"/>
          <c:h val="0.59954223340864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Rental!$C$3</c:f>
              <c:strCache>
                <c:ptCount val="1"/>
                <c:pt idx="0">
                  <c:v>Share of Rental Households 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Rental!$B$4:$B$8</c:f>
              <c:strCache>
                <c:ptCount val="5"/>
                <c:pt idx="0">
                  <c:v>Less than $25,000</c:v>
                </c:pt>
                <c:pt idx="1">
                  <c:v>$25,000-$49,999</c:v>
                </c:pt>
                <c:pt idx="2">
                  <c:v>$50,000–74,999</c:v>
                </c:pt>
                <c:pt idx="3">
                  <c:v>$75,000–99,999</c:v>
                </c:pt>
                <c:pt idx="4">
                  <c:v>$100,000 or More</c:v>
                </c:pt>
              </c:strCache>
            </c:strRef>
          </c:cat>
          <c:val>
            <c:numRef>
              <c:f>Rental!$C$4:$C$8</c:f>
              <c:numCache>
                <c:formatCode>0.0%</c:formatCode>
                <c:ptCount val="5"/>
                <c:pt idx="0">
                  <c:v>0.37242653885769877</c:v>
                </c:pt>
                <c:pt idx="1">
                  <c:v>0.29612351629692246</c:v>
                </c:pt>
                <c:pt idx="2">
                  <c:v>0.16184413474498613</c:v>
                </c:pt>
                <c:pt idx="3">
                  <c:v>7.9252084567628028E-2</c:v>
                </c:pt>
                <c:pt idx="4">
                  <c:v>9.0353725532764648E-2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C-4172-992F-FE8E4CCC13AC}"/>
            </c:ext>
          </c:extLst>
        </c:ser>
        <c:ser>
          <c:idx val="1"/>
          <c:order val="1"/>
          <c:tx>
            <c:strRef>
              <c:f>Rental!$D$3</c:f>
              <c:strCache>
                <c:ptCount val="1"/>
                <c:pt idx="0">
                  <c:v>Share of Rental Households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Rental!$B$4:$B$8</c:f>
              <c:strCache>
                <c:ptCount val="5"/>
                <c:pt idx="0">
                  <c:v>Less than $25,000</c:v>
                </c:pt>
                <c:pt idx="1">
                  <c:v>$25,000-$49,999</c:v>
                </c:pt>
                <c:pt idx="2">
                  <c:v>$50,000–74,999</c:v>
                </c:pt>
                <c:pt idx="3">
                  <c:v>$75,000–99,999</c:v>
                </c:pt>
                <c:pt idx="4">
                  <c:v>$100,000 or More</c:v>
                </c:pt>
              </c:strCache>
            </c:strRef>
          </c:cat>
          <c:val>
            <c:numRef>
              <c:f>Rental!$D$4:$D$8</c:f>
              <c:numCache>
                <c:formatCode>0.0%</c:formatCode>
                <c:ptCount val="5"/>
                <c:pt idx="0">
                  <c:v>0.33868610023155754</c:v>
                </c:pt>
                <c:pt idx="1">
                  <c:v>0.27195505833595945</c:v>
                </c:pt>
                <c:pt idx="2">
                  <c:v>0.16354692409754068</c:v>
                </c:pt>
                <c:pt idx="3">
                  <c:v>9.2407594011111774E-2</c:v>
                </c:pt>
                <c:pt idx="4">
                  <c:v>0.13340432332383045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C-4172-992F-FE8E4CCC13AC}"/>
            </c:ext>
          </c:extLst>
        </c:ser>
        <c:ser>
          <c:idx val="2"/>
          <c:order val="2"/>
          <c:tx>
            <c:strRef>
              <c:f>Rental!$E$3</c:f>
              <c:strCache>
                <c:ptCount val="1"/>
                <c:pt idx="0">
                  <c:v>Share of Growth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Rental!$B$4:$B$8</c:f>
              <c:strCache>
                <c:ptCount val="5"/>
                <c:pt idx="0">
                  <c:v>Less than $25,000</c:v>
                </c:pt>
                <c:pt idx="1">
                  <c:v>$25,000-$49,999</c:v>
                </c:pt>
                <c:pt idx="2">
                  <c:v>$50,000–74,999</c:v>
                </c:pt>
                <c:pt idx="3">
                  <c:v>$75,000–99,999</c:v>
                </c:pt>
                <c:pt idx="4">
                  <c:v>$100,000 or More</c:v>
                </c:pt>
              </c:strCache>
            </c:strRef>
          </c:cat>
          <c:val>
            <c:numRef>
              <c:f>Rental!$E$4:$E$8</c:f>
              <c:numCache>
                <c:formatCode>0.0%</c:formatCode>
                <c:ptCount val="5"/>
                <c:pt idx="0">
                  <c:v>0.21532309657486018</c:v>
                </c:pt>
                <c:pt idx="1">
                  <c:v>0.18358947421148303</c:v>
                </c:pt>
                <c:pt idx="2">
                  <c:v>0.16977272369230409</c:v>
                </c:pt>
                <c:pt idx="3">
                  <c:v>0.14050724018242206</c:v>
                </c:pt>
                <c:pt idx="4">
                  <c:v>0.29080746533893015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AC-4172-992F-FE8E4CCC1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031504"/>
        <c:axId val="350031832"/>
      </c:barChart>
      <c:catAx>
        <c:axId val="35003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031832"/>
        <c:crosses val="autoZero"/>
        <c:auto val="1"/>
        <c:lblAlgn val="ctr"/>
        <c:lblOffset val="100"/>
        <c:noMultiLvlLbl val="0"/>
      </c:catAx>
      <c:valAx>
        <c:axId val="35003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03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33285943423729"/>
          <c:y val="1.1646323399849669E-2"/>
          <c:w val="0.60581018518518526"/>
          <c:h val="0.26562020012689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884632138522783"/>
          <c:y val="5.9626805343449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Shortfall!$D$2</c:f>
              <c:strCache>
                <c:ptCount val="1"/>
                <c:pt idx="0">
                  <c:v>Renters with worst case needs (millions)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Shortfall!$C$3:$C$8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Shortfall!$D$3:$D$8</c:f>
              <c:numCache>
                <c:formatCode>General</c:formatCode>
                <c:ptCount val="6"/>
                <c:pt idx="0">
                  <c:v>5.99</c:v>
                </c:pt>
                <c:pt idx="1">
                  <c:v>5.91</c:v>
                </c:pt>
                <c:pt idx="2">
                  <c:v>7.1</c:v>
                </c:pt>
                <c:pt idx="3">
                  <c:v>8.48</c:v>
                </c:pt>
                <c:pt idx="4">
                  <c:v>7.72</c:v>
                </c:pt>
                <c:pt idx="5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C-43D0-AF45-D22C254BD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34274112"/>
        <c:axId val="534273784"/>
      </c:barChart>
      <c:catAx>
        <c:axId val="5342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34273784"/>
        <c:crosses val="autoZero"/>
        <c:auto val="1"/>
        <c:lblAlgn val="ctr"/>
        <c:lblOffset val="100"/>
        <c:noMultiLvlLbl val="0"/>
      </c:catAx>
      <c:valAx>
        <c:axId val="53427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342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0.68705</cdr:x>
      <cdr:y>0.08987</cdr:y>
    </cdr:from>
    <cdr:to>
      <cdr:x>0.77338</cdr:x>
      <cdr:y>0.16715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42D8E6CE-9C17-4B23-808B-88FD786B3A16}"/>
            </a:ext>
          </a:extLst>
        </cdr:cNvPr>
        <cdr:cNvSpPr txBox="1"/>
      </cdr:nvSpPr>
      <cdr:spPr>
        <a:xfrm xmlns:a="http://schemas.openxmlformats.org/drawingml/2006/main">
          <a:off x="7277100" y="465248"/>
          <a:ext cx="91440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63 mill</a:t>
          </a:r>
        </a:p>
      </cdr:txBody>
    </cdr:sp>
  </cdr:relSizeAnchor>
  <cdr:relSizeAnchor xmlns:cdr="http://schemas.openxmlformats.org/drawingml/2006/chartDrawing">
    <cdr:from>
      <cdr:x>0.84532</cdr:x>
      <cdr:y>0.50892</cdr:y>
    </cdr:from>
    <cdr:to>
      <cdr:x>0.92446</cdr:x>
      <cdr:y>0.58026</cdr:y>
    </cdr:to>
    <cdr:sp macro="" textlink="">
      <cdr:nvSpPr>
        <cdr:cNvPr id="3" name="TextBox 13">
          <a:extLst xmlns:a="http://schemas.openxmlformats.org/drawingml/2006/main">
            <a:ext uri="{FF2B5EF4-FFF2-40B4-BE49-F238E27FC236}">
              <a16:creationId xmlns:a16="http://schemas.microsoft.com/office/drawing/2014/main" id="{B68BF57D-3B12-4241-B77A-642CFD3B19A2}"/>
            </a:ext>
          </a:extLst>
        </cdr:cNvPr>
        <cdr:cNvSpPr txBox="1"/>
      </cdr:nvSpPr>
      <cdr:spPr>
        <a:xfrm xmlns:a="http://schemas.openxmlformats.org/drawingml/2006/main">
          <a:off x="8953500" y="2634734"/>
          <a:ext cx="83820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21 mill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799" cy="464820"/>
          </a:xfrm>
          <a:prstGeom prst="rect">
            <a:avLst/>
          </a:prstGeom>
        </p:spPr>
        <p:txBody>
          <a:bodyPr vert="horz" lIns="91381" tIns="45690" rIns="91381" bIns="45690" rtlCol="0"/>
          <a:lstStyle>
            <a:lvl1pPr algn="l">
              <a:defRPr sz="11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799" cy="464820"/>
          </a:xfrm>
          <a:prstGeom prst="rect">
            <a:avLst/>
          </a:prstGeom>
        </p:spPr>
        <p:txBody>
          <a:bodyPr vert="horz" lIns="91381" tIns="45690" rIns="91381" bIns="45690" rtlCol="0"/>
          <a:lstStyle>
            <a:lvl1pPr algn="r">
              <a:defRPr sz="1100"/>
            </a:lvl1pPr>
          </a:lstStyle>
          <a:p>
            <a:fld id="{705E03B7-B591-4A2A-B695-014C5A39F13E}" type="datetimeFigureOut">
              <a:rPr lang="en-US"/>
              <a:t>11/5/2018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2971799" cy="464820"/>
          </a:xfrm>
          <a:prstGeom prst="rect">
            <a:avLst/>
          </a:prstGeom>
        </p:spPr>
        <p:txBody>
          <a:bodyPr vert="horz" lIns="91381" tIns="45690" rIns="91381" bIns="45690" rtlCol="0" anchor="b"/>
          <a:lstStyle>
            <a:lvl1pPr algn="l">
              <a:defRPr sz="11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7"/>
            <a:ext cx="2971799" cy="464820"/>
          </a:xfrm>
          <a:prstGeom prst="rect">
            <a:avLst/>
          </a:prstGeom>
        </p:spPr>
        <p:txBody>
          <a:bodyPr vert="horz" lIns="91381" tIns="45690" rIns="91381" bIns="45690" rtlCol="0" anchor="b"/>
          <a:lstStyle>
            <a:lvl1pPr algn="r">
              <a:defRPr sz="1100"/>
            </a:lvl1pPr>
          </a:lstStyle>
          <a:p>
            <a:fld id="{A8E322BB-75AD-4A1E-9661-2724167329F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799" cy="464820"/>
          </a:xfrm>
          <a:prstGeom prst="rect">
            <a:avLst/>
          </a:prstGeom>
        </p:spPr>
        <p:txBody>
          <a:bodyPr vert="horz" lIns="91381" tIns="45690" rIns="91381" bIns="45690" rtlCol="0"/>
          <a:lstStyle>
            <a:lvl1pPr algn="l">
              <a:defRPr sz="11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799" cy="464820"/>
          </a:xfrm>
          <a:prstGeom prst="rect">
            <a:avLst/>
          </a:prstGeom>
        </p:spPr>
        <p:txBody>
          <a:bodyPr vert="horz" lIns="91381" tIns="45690" rIns="91381" bIns="45690" rtlCol="0"/>
          <a:lstStyle>
            <a:lvl1pPr algn="r">
              <a:defRPr sz="1100"/>
            </a:lvl1pPr>
          </a:lstStyle>
          <a:p>
            <a:fld id="{67DFBD7B-E4FB-4AA8-9540-FD148073ACB3}" type="datetimeFigureOut">
              <a:rPr lang="en-US"/>
              <a:t>11/5/2018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1" tIns="45690" rIns="91381" bIns="4569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381" tIns="45690" rIns="91381" bIns="4569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2971799" cy="464820"/>
          </a:xfrm>
          <a:prstGeom prst="rect">
            <a:avLst/>
          </a:prstGeom>
        </p:spPr>
        <p:txBody>
          <a:bodyPr vert="horz" lIns="91381" tIns="45690" rIns="91381" bIns="45690" rtlCol="0" anchor="b"/>
          <a:lstStyle>
            <a:lvl1pPr algn="l">
              <a:defRPr sz="11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7"/>
            <a:ext cx="2971799" cy="464820"/>
          </a:xfrm>
          <a:prstGeom prst="rect">
            <a:avLst/>
          </a:prstGeom>
        </p:spPr>
        <p:txBody>
          <a:bodyPr vert="horz" lIns="91381" tIns="45690" rIns="91381" bIns="45690" rtlCol="0" anchor="b"/>
          <a:lstStyle>
            <a:lvl1pPr algn="r">
              <a:defRPr sz="1100"/>
            </a:lvl1pPr>
          </a:lstStyle>
          <a:p>
            <a:fld id="{B045B7DE-1198-4F2F-B574-CA8CAE34164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1788" y="4353077"/>
            <a:ext cx="6194425" cy="3307969"/>
          </a:xfrm>
        </p:spPr>
        <p:txBody>
          <a:bodyPr/>
          <a:lstStyle/>
          <a:p>
            <a:pPr marL="27276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Homeownership (HO) rates for the US bottomed out at 63.5% in 2016. 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This was the level in 1994. 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Peaked in 2005 at 69.0%.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In Q1 2018 rates were up to 64.2%.</a:t>
            </a:r>
          </a:p>
          <a:p>
            <a:pPr marL="27276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HO rates increase with income. Bottom quintile at approximately 35%, top at 90%.</a:t>
            </a:r>
          </a:p>
          <a:p>
            <a:pPr marL="27276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Racial differences profound.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In the last year, rates for black homeowners dropped to 42%. 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Rate was 7% higher in 2004. (White rate dropped by 3% over same period).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Interestingly, Hispanic rates have increased by over 4% in the last four years.</a:t>
            </a:r>
          </a:p>
          <a:p>
            <a:pPr marL="27276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HO rates by age (with a focus on older Americans).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Rates for HO aged 65+ holding steady at 78% (peaked in 2011 at 81%).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Rate even higher for households 75+ at approximately 83%.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64011">
              <a:defRPr/>
            </a:pPr>
            <a:fld id="{B045B7DE-1198-4F2F-B574-CA8CAE341642}" type="slidenum">
              <a:rPr lang="en-US" sz="1200">
                <a:solidFill>
                  <a:srgbClr val="000000"/>
                </a:solidFill>
                <a:latin typeface="Constantia"/>
              </a:rPr>
              <a:pPr defTabSz="1164011">
                <a:defRPr/>
              </a:pPr>
              <a:t>2</a:t>
            </a:fld>
            <a:endParaRPr lang="en-US" sz="1200" dirty="0">
              <a:solidFill>
                <a:srgbClr val="00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9113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1788" y="4353077"/>
            <a:ext cx="6194425" cy="3307969"/>
          </a:xfrm>
        </p:spPr>
        <p:txBody>
          <a:bodyPr/>
          <a:lstStyle/>
          <a:p>
            <a:pPr marL="27276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Over the next 20 years, the 65+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y.o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. population will grow from 48 mill to 79 mill.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This is 30 mill → 50 mill households. One-third of households in US.</a:t>
            </a:r>
          </a:p>
          <a:p>
            <a:pPr marL="27276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In 2035, there will be 16 mill households that are 80+.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Of these 9 mill will be one-person households.</a:t>
            </a:r>
          </a:p>
          <a:p>
            <a:pPr marL="27276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HO rates among older Americans is high.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Expect over 12 mill homeowner households age 80+ in 2035.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2761" indent="-272761">
              <a:buFont typeface="Arial" panose="020B0604020202020204" pitchFamily="34" charset="0"/>
              <a:buChar char="•"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64011">
              <a:defRPr/>
            </a:pPr>
            <a:fld id="{B045B7DE-1198-4F2F-B574-CA8CAE341642}" type="slidenum">
              <a:rPr lang="en-US" sz="1200">
                <a:solidFill>
                  <a:srgbClr val="000000"/>
                </a:solidFill>
                <a:latin typeface="Constantia"/>
              </a:rPr>
              <a:pPr defTabSz="1164011">
                <a:defRPr/>
              </a:pPr>
              <a:t>3</a:t>
            </a:fld>
            <a:endParaRPr lang="en-US" sz="1200" dirty="0">
              <a:solidFill>
                <a:srgbClr val="00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8526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1788" y="4426858"/>
            <a:ext cx="6194425" cy="3307969"/>
          </a:xfrm>
        </p:spPr>
        <p:txBody>
          <a:bodyPr/>
          <a:lstStyle/>
          <a:p>
            <a:pPr marL="27276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Percentage of families with home secured debt has fallen since 2007. This is driven primarily by younger families.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After steep rise, households aged 65-74 have stayed at an elevated 40%.</a:t>
            </a:r>
          </a:p>
          <a:p>
            <a:pPr marL="854694" lvl="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Major increase for 75+ households. In 2016 survey more than 26% held home secured debt.</a:t>
            </a:r>
          </a:p>
          <a:p>
            <a:pPr marL="272761" indent="-272761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Levels also up for those holding debt (see bullet on slide).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64011">
              <a:defRPr/>
            </a:pPr>
            <a:fld id="{B045B7DE-1198-4F2F-B574-CA8CAE341642}" type="slidenum">
              <a:rPr lang="en-US" sz="1200">
                <a:solidFill>
                  <a:srgbClr val="000000"/>
                </a:solidFill>
                <a:latin typeface="Constantia"/>
              </a:rPr>
              <a:pPr defTabSz="1164011">
                <a:defRPr/>
              </a:pPr>
              <a:t>4</a:t>
            </a:fld>
            <a:endParaRPr lang="en-US" sz="1200" dirty="0">
              <a:solidFill>
                <a:srgbClr val="00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7174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7971" y="4312724"/>
            <a:ext cx="5936324" cy="4085736"/>
          </a:xfrm>
        </p:spPr>
        <p:txBody>
          <a:bodyPr/>
          <a:lstStyle/>
          <a:p>
            <a:pPr marL="272683" indent="-272683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Almost 30% of growth from wealthier households who could have possibly bought if they had wanted. </a:t>
            </a:r>
          </a:p>
          <a:p>
            <a:pPr marL="854380" lvl="1" indent="-272683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Represents almost 3 mm new renter households. </a:t>
            </a:r>
          </a:p>
          <a:p>
            <a:pPr marL="272612" indent="-272683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40% of new rentals in 2016 have rents greater than $1500/month (vs. 15% in 2001). </a:t>
            </a:r>
          </a:p>
          <a:p>
            <a:pPr marL="272612" indent="-272683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New rentals for &lt; $850/month fell from 42% to 18% over the same period (all in real $).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64011">
              <a:defRPr/>
            </a:pPr>
            <a:fld id="{B045B7DE-1198-4F2F-B574-CA8CAE341642}" type="slidenum">
              <a:rPr lang="en-US">
                <a:solidFill>
                  <a:srgbClr val="000000"/>
                </a:solidFill>
                <a:latin typeface="Constantia"/>
              </a:rPr>
              <a:pPr defTabSz="1164011"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9284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7971" y="4312724"/>
            <a:ext cx="5936324" cy="4085736"/>
          </a:xfrm>
        </p:spPr>
        <p:txBody>
          <a:bodyPr/>
          <a:lstStyle/>
          <a:p>
            <a:pPr marL="272683" indent="-272683">
              <a:buFont typeface="Arial" panose="020B0604020202020204" pitchFamily="34" charset="0"/>
              <a:buChar char="•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: In 2015 Worst Case Needs reached 8.3 mm. </a:t>
            </a:r>
          </a:p>
          <a:p>
            <a:pPr marL="854380" lvl="1" indent="-272683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Up 39% from 6.0 mm in 2005. </a:t>
            </a:r>
          </a:p>
          <a:p>
            <a:pPr marL="854380" lvl="1" indent="-272683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Between 2013-15, there were an additional 582,000 cases.</a:t>
            </a:r>
          </a:p>
          <a:p>
            <a:pPr marL="272683" indent="-272683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The share of very low-income households receiving rental assistance fell from 28% to 25% between 2001 and 2015</a:t>
            </a:r>
          </a:p>
          <a:p>
            <a:pPr marL="272683" indent="-272683">
              <a:buFont typeface="Arial" panose="020B0604020202020204" pitchFamily="34" charset="0"/>
              <a:buChar char="•"/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854380" lvl="1" indent="-272683">
              <a:buFont typeface="Arial" panose="020B0604020202020204" pitchFamily="34" charset="0"/>
              <a:buChar char="•"/>
            </a:pPr>
            <a:r>
              <a:rPr lang="en-US" sz="1300" i="1" dirty="0">
                <a:latin typeface="Calibri" panose="020F0502020204030204" pitchFamily="34" charset="0"/>
                <a:cs typeface="Calibri" panose="020F0502020204030204" pitchFamily="34" charset="0"/>
              </a:rPr>
              <a:t>Affordability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is 30% rent to income (is hypothetical in that it includes vacant and occupied stock). </a:t>
            </a:r>
          </a:p>
          <a:p>
            <a:pPr marL="854380" lvl="1" indent="-272683">
              <a:buFont typeface="Arial" panose="020B0604020202020204" pitchFamily="34" charset="0"/>
              <a:buChar char="•"/>
            </a:pPr>
            <a:r>
              <a:rPr lang="en-US" sz="1300" i="1" dirty="0">
                <a:latin typeface="Calibri" panose="020F0502020204030204" pitchFamily="34" charset="0"/>
                <a:cs typeface="Calibri" panose="020F0502020204030204" pitchFamily="34" charset="0"/>
              </a:rPr>
              <a:t>Availability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measures the extent to which affordable rental housing units are available to renters within a particular income range. </a:t>
            </a:r>
          </a:p>
          <a:p>
            <a:pPr marL="272683" indent="-272683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Nationally, there are only 62 affordable and available units for every 100 VLI renters</a:t>
            </a:r>
          </a:p>
          <a:p>
            <a:pPr marL="272683" indent="-272683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If we include “Adequate” (i.e., factoring in the physical condition of the apartments), there are only 54 affordable and available units for every 100 VLI renters and 33 for ELI renters.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64011">
              <a:defRPr/>
            </a:pPr>
            <a:fld id="{B045B7DE-1198-4F2F-B574-CA8CAE341642}" type="slidenum">
              <a:rPr lang="en-US">
                <a:solidFill>
                  <a:srgbClr val="000000"/>
                </a:solidFill>
                <a:latin typeface="Constantia"/>
              </a:rPr>
              <a:pPr defTabSz="1164011"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5420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E2AC-8FFF-46DB-8C8F-1010C6C3A063}" type="datetime1">
              <a:rPr lang="en-US" smtClean="0"/>
              <a:t>11/5/2018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5EA4-5696-45FE-909F-D2215552BBB9}" type="datetime1">
              <a:rPr lang="en-US" smtClean="0"/>
              <a:t>11/5/2018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5F83-7DF1-4EEA-AAA2-BD2295C2EC5F}" type="datetime1">
              <a:rPr lang="en-US" smtClean="0"/>
              <a:t>11/5/2018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9D1F-7306-47DC-B25C-6CBE4FB75127}" type="datetime1">
              <a:rPr lang="en-US" smtClean="0"/>
              <a:t>11/5/2018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82CF-26D8-4949-BCD3-F76FA3687DB8}" type="datetime1">
              <a:rPr lang="en-US" smtClean="0"/>
              <a:t>11/5/2018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FC27-FD5F-482E-9D80-CC9121F2F76E}" type="datetime1">
              <a:rPr lang="en-US" smtClean="0"/>
              <a:t>11/5/2018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6D09-A080-4850-AD65-DFD076438C34}" type="datetime1">
              <a:rPr lang="en-US" smtClean="0"/>
              <a:t>11/5/2018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2385-3F38-468E-BE15-EA6933E551E4}" type="datetime1">
              <a:rPr lang="en-US" smtClean="0"/>
              <a:t>11/5/2018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D33-501C-4471-96CF-B398AD6CDB50}" type="datetime1">
              <a:rPr lang="en-US" smtClean="0"/>
              <a:t>11/5/2018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4BA1-49F1-40B3-A615-2FF5D8187AAB}" type="datetime1">
              <a:rPr lang="en-US" smtClean="0"/>
              <a:t>11/5/2018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0EAA-1BCB-47A0-859B-59C1850E1DA9}" type="datetime1">
              <a:rPr lang="en-US" smtClean="0"/>
              <a:t>11/5/2018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9E2448-D319-4A6E-B789-A8BB23652FFD}" type="datetime1">
              <a:rPr lang="en-US" smtClean="0"/>
              <a:t>11/5/2018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6EC2CD-B2E5-46B8-98E9-109D16041619}"/>
              </a:ext>
            </a:extLst>
          </p:cNvPr>
          <p:cNvSpPr/>
          <p:nvPr/>
        </p:nvSpPr>
        <p:spPr>
          <a:xfrm>
            <a:off x="2379662" y="491588"/>
            <a:ext cx="74295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/>
              </a:rPr>
              <a:t>Ballard Spahr 2018 National Housing Symposium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November 9, 2018</a:t>
            </a:r>
          </a:p>
          <a:p>
            <a:pPr lvl="0" algn="ctr" defTabSz="914400">
              <a:spcBef>
                <a:spcPct val="0"/>
              </a:spcBef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</a:endParaRP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Session Four: Housing Trends Across Age Groups and Income Brackets </a:t>
            </a:r>
          </a:p>
          <a:p>
            <a:pPr lvl="0" algn="ctr" defTabSz="914400">
              <a:spcBef>
                <a:spcPct val="0"/>
              </a:spcBef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</a:endParaRP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/>
              </a:rPr>
              <a:t>Edward Seiler, Ph.D.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VP, Research and Economic Analysis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National Housing &amp; Rehabilitation Association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eseiler@dworbell.com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202-939-1795</a:t>
            </a:r>
          </a:p>
          <a:p>
            <a:pPr algn="ctr" defTabSz="914400">
              <a:spcBef>
                <a:spcPct val="0"/>
              </a:spcBef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</a:endParaRPr>
          </a:p>
          <a:p>
            <a:pPr lvl="0" algn="ctr" defTabSz="914400">
              <a:spcBef>
                <a:spcPct val="0"/>
              </a:spcBef>
              <a:defRPr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0AC4-97B0-4B7E-AA32-8A743F14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>
                <a:latin typeface="+mj-lt"/>
                <a:cs typeface="Calibri" panose="020F0502020204030204" pitchFamily="34" charset="0"/>
              </a:rPr>
              <a:t>1</a:t>
            </a:fld>
            <a:endParaRPr lang="en-US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2E02C-53AE-4050-9C31-F831D542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813" y="4953000"/>
            <a:ext cx="2043218" cy="1848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62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0EB8-5F07-4084-9AB8-3F26E2BC5764}"/>
              </a:ext>
            </a:extLst>
          </p:cNvPr>
          <p:cNvSpPr txBox="1">
            <a:spLocks/>
          </p:cNvSpPr>
          <p:nvPr/>
        </p:nvSpPr>
        <p:spPr>
          <a:xfrm>
            <a:off x="150812" y="29917"/>
            <a:ext cx="11887200" cy="508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Homeownership rates bottomed out in 2016 and are ticking up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3042C45-BF18-412B-9B8F-F1E5AFA1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6C0645-EA32-4CC6-A0DC-4300E05DC971}"/>
              </a:ext>
            </a:extLst>
          </p:cNvPr>
          <p:cNvSpPr txBox="1"/>
          <p:nvPr/>
        </p:nvSpPr>
        <p:spPr>
          <a:xfrm>
            <a:off x="8685212" y="62536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>
                <a:solidFill>
                  <a:srgbClr val="297F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Seiler – Ballard Spahr 2018 National Housing Symposium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61DCD6-2D4D-4DE4-9FED-DB9BF3AA8FA9}"/>
              </a:ext>
            </a:extLst>
          </p:cNvPr>
          <p:cNvSpPr txBox="1"/>
          <p:nvPr/>
        </p:nvSpPr>
        <p:spPr>
          <a:xfrm>
            <a:off x="495261" y="6286890"/>
            <a:ext cx="1755339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US Census</a:t>
            </a: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3EB56B45-819F-45E9-9263-9D9BA9FC364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2824" y="576512"/>
          <a:ext cx="5410200" cy="31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0DCEC2B7-0E02-4BC5-B2D5-1D429308B332}"/>
              </a:ext>
            </a:extLst>
          </p:cNvPr>
          <p:cNvSpPr txBox="1"/>
          <p:nvPr/>
        </p:nvSpPr>
        <p:spPr>
          <a:xfrm>
            <a:off x="3732212" y="1727936"/>
            <a:ext cx="5644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U.S.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9145AE-2941-41F0-8B74-DE5142F7ED49}"/>
              </a:ext>
            </a:extLst>
          </p:cNvPr>
          <p:cNvSpPr txBox="1"/>
          <p:nvPr/>
        </p:nvSpPr>
        <p:spPr>
          <a:xfrm>
            <a:off x="11414050" y="660745"/>
            <a:ext cx="49180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65+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99977D-3204-4CD9-ACB9-1A75C42655C4}"/>
              </a:ext>
            </a:extLst>
          </p:cNvPr>
          <p:cNvSpPr txBox="1"/>
          <p:nvPr/>
        </p:nvSpPr>
        <p:spPr>
          <a:xfrm>
            <a:off x="11391953" y="1115305"/>
            <a:ext cx="66892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55-64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FDAA4F-B6E4-44BD-A3C1-659964030780}"/>
              </a:ext>
            </a:extLst>
          </p:cNvPr>
          <p:cNvSpPr txBox="1"/>
          <p:nvPr/>
        </p:nvSpPr>
        <p:spPr>
          <a:xfrm>
            <a:off x="11420140" y="1453828"/>
            <a:ext cx="658202" cy="307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45-54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9D4A12-99E2-41C5-A532-7143599EAC27}"/>
              </a:ext>
            </a:extLst>
          </p:cNvPr>
          <p:cNvSpPr txBox="1"/>
          <p:nvPr/>
        </p:nvSpPr>
        <p:spPr>
          <a:xfrm>
            <a:off x="10370144" y="2075696"/>
            <a:ext cx="81876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35-44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4B4387-D5B5-4F86-A1C6-E987385193C7}"/>
              </a:ext>
            </a:extLst>
          </p:cNvPr>
          <p:cNvSpPr txBox="1"/>
          <p:nvPr/>
        </p:nvSpPr>
        <p:spPr>
          <a:xfrm>
            <a:off x="11306588" y="2763702"/>
            <a:ext cx="583413" cy="307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&lt;35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BFAC6CE-D129-4EAE-90E7-EB4F475CEC56}"/>
              </a:ext>
            </a:extLst>
          </p:cNvPr>
          <p:cNvCxnSpPr>
            <a:cxnSpLocks/>
            <a:stCxn id="82" idx="0"/>
          </p:cNvCxnSpPr>
          <p:nvPr/>
        </p:nvCxnSpPr>
        <p:spPr>
          <a:xfrm flipH="1" flipV="1">
            <a:off x="11256353" y="1741699"/>
            <a:ext cx="470064" cy="235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6B27353-4866-4DAE-A255-EFFB31290783}"/>
              </a:ext>
            </a:extLst>
          </p:cNvPr>
          <p:cNvCxnSpPr>
            <a:cxnSpLocks/>
          </p:cNvCxnSpPr>
          <p:nvPr/>
        </p:nvCxnSpPr>
        <p:spPr>
          <a:xfrm flipH="1">
            <a:off x="11232838" y="972980"/>
            <a:ext cx="221881" cy="190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EA4569F-4B7F-4693-8110-9C9E2EB98590}"/>
              </a:ext>
            </a:extLst>
          </p:cNvPr>
          <p:cNvCxnSpPr>
            <a:cxnSpLocks/>
            <a:stCxn id="60" idx="1"/>
          </p:cNvCxnSpPr>
          <p:nvPr/>
        </p:nvCxnSpPr>
        <p:spPr>
          <a:xfrm flipH="1">
            <a:off x="11245625" y="1269194"/>
            <a:ext cx="146328" cy="43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3103B35-E037-4C82-AFC4-12C02DCE16C7}"/>
              </a:ext>
            </a:extLst>
          </p:cNvPr>
          <p:cNvCxnSpPr>
            <a:cxnSpLocks/>
          </p:cNvCxnSpPr>
          <p:nvPr/>
        </p:nvCxnSpPr>
        <p:spPr>
          <a:xfrm flipH="1" flipV="1">
            <a:off x="11256353" y="1545831"/>
            <a:ext cx="135600" cy="8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A093E6A0-A77B-4064-916C-638A9E48304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261" y="593452"/>
          <a:ext cx="5464972" cy="308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0" name="TextBox 8">
            <a:extLst>
              <a:ext uri="{FF2B5EF4-FFF2-40B4-BE49-F238E27FC236}">
                <a16:creationId xmlns:a16="http://schemas.microsoft.com/office/drawing/2014/main" id="{3F089540-3AC9-42F8-821E-C2E998D2B47B}"/>
              </a:ext>
            </a:extLst>
          </p:cNvPr>
          <p:cNvSpPr txBox="1"/>
          <p:nvPr/>
        </p:nvSpPr>
        <p:spPr>
          <a:xfrm>
            <a:off x="2821934" y="2419780"/>
            <a:ext cx="27130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Household Income &lt; Median</a:t>
            </a:r>
          </a:p>
        </p:txBody>
      </p:sp>
      <p:sp>
        <p:nvSpPr>
          <p:cNvPr id="81" name="TextBox 8">
            <a:extLst>
              <a:ext uri="{FF2B5EF4-FFF2-40B4-BE49-F238E27FC236}">
                <a16:creationId xmlns:a16="http://schemas.microsoft.com/office/drawing/2014/main" id="{0B77F6A2-7E1C-4E5F-8B45-FC4D6ED977A1}"/>
              </a:ext>
            </a:extLst>
          </p:cNvPr>
          <p:cNvSpPr txBox="1"/>
          <p:nvPr/>
        </p:nvSpPr>
        <p:spPr>
          <a:xfrm>
            <a:off x="2821934" y="580160"/>
            <a:ext cx="27130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Household Income ≥ Median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4CCEF39-969C-4420-A5F6-A89CAA9557B5}"/>
              </a:ext>
            </a:extLst>
          </p:cNvPr>
          <p:cNvSpPr txBox="1"/>
          <p:nvPr/>
        </p:nvSpPr>
        <p:spPr>
          <a:xfrm>
            <a:off x="11454719" y="1976763"/>
            <a:ext cx="54339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U.S.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089EAAB3-0FF1-4C08-A4EF-3B88E573A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473108"/>
              </p:ext>
            </p:extLst>
          </p:nvPr>
        </p:nvGraphicFramePr>
        <p:xfrm>
          <a:off x="2999392" y="3633013"/>
          <a:ext cx="5589013" cy="299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69C16927-473E-4917-B5A0-A311B88BEE2F}"/>
              </a:ext>
            </a:extLst>
          </p:cNvPr>
          <p:cNvSpPr txBox="1"/>
          <p:nvPr/>
        </p:nvSpPr>
        <p:spPr>
          <a:xfrm>
            <a:off x="8487286" y="4334338"/>
            <a:ext cx="54339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U.S.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5475B4-3D02-475F-95AB-D5EF53555EB1}"/>
              </a:ext>
            </a:extLst>
          </p:cNvPr>
          <p:cNvSpPr txBox="1"/>
          <p:nvPr/>
        </p:nvSpPr>
        <p:spPr>
          <a:xfrm>
            <a:off x="8487286" y="3954986"/>
            <a:ext cx="6749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White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F4EF41C-E33A-464A-8F80-694BEAEC4605}"/>
              </a:ext>
            </a:extLst>
          </p:cNvPr>
          <p:cNvSpPr txBox="1"/>
          <p:nvPr/>
        </p:nvSpPr>
        <p:spPr>
          <a:xfrm>
            <a:off x="8487286" y="4834615"/>
            <a:ext cx="7968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Hispanic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91830A9-82C3-42D0-8967-BF1FCF11F0BF}"/>
              </a:ext>
            </a:extLst>
          </p:cNvPr>
          <p:cNvSpPr txBox="1"/>
          <p:nvPr/>
        </p:nvSpPr>
        <p:spPr>
          <a:xfrm>
            <a:off x="8487286" y="5316986"/>
            <a:ext cx="5837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7644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0EB8-5F07-4084-9AB8-3F26E2BC5764}"/>
              </a:ext>
            </a:extLst>
          </p:cNvPr>
          <p:cNvSpPr txBox="1">
            <a:spLocks/>
          </p:cNvSpPr>
          <p:nvPr/>
        </p:nvSpPr>
        <p:spPr>
          <a:xfrm>
            <a:off x="303212" y="106113"/>
            <a:ext cx="11582400" cy="841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America is aging—by 2035 one-third of households will be headed by someone aged 65 or older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3042C45-BF18-412B-9B8F-F1E5AFA1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354C30-9BEB-4F66-B624-3180E4FB733E}"/>
              </a:ext>
            </a:extLst>
          </p:cNvPr>
          <p:cNvSpPr txBox="1"/>
          <p:nvPr/>
        </p:nvSpPr>
        <p:spPr>
          <a:xfrm>
            <a:off x="798513" y="6345983"/>
            <a:ext cx="541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Joint Center for Housing Studies of Harvard University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25F8A90-DD94-4820-B208-7F87B9D8918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98512" y="990600"/>
          <a:ext cx="10591800" cy="517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72F044-283D-40FE-917D-4670941A1917}"/>
              </a:ext>
            </a:extLst>
          </p:cNvPr>
          <p:cNvSpPr txBox="1"/>
          <p:nvPr/>
        </p:nvSpPr>
        <p:spPr>
          <a:xfrm>
            <a:off x="1827212" y="2133600"/>
            <a:ext cx="914400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 mill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E77C2-AB30-43A4-B7A1-C02720151E00}"/>
              </a:ext>
            </a:extLst>
          </p:cNvPr>
          <p:cNvSpPr txBox="1"/>
          <p:nvPr/>
        </p:nvSpPr>
        <p:spPr>
          <a:xfrm>
            <a:off x="3389311" y="3918466"/>
            <a:ext cx="838201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mill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8E6CE-9C17-4B23-808B-88FD786B3A16}"/>
              </a:ext>
            </a:extLst>
          </p:cNvPr>
          <p:cNvSpPr txBox="1"/>
          <p:nvPr/>
        </p:nvSpPr>
        <p:spPr>
          <a:xfrm>
            <a:off x="4951412" y="1764268"/>
            <a:ext cx="838200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57 mill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BF57D-3B12-4241-B77A-642CFD3B19A2}"/>
              </a:ext>
            </a:extLst>
          </p:cNvPr>
          <p:cNvSpPr txBox="1"/>
          <p:nvPr/>
        </p:nvSpPr>
        <p:spPr>
          <a:xfrm>
            <a:off x="6513512" y="3733800"/>
            <a:ext cx="838200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 mill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9A213A-C458-4460-BE2D-7A6726927235}"/>
              </a:ext>
            </a:extLst>
          </p:cNvPr>
          <p:cNvSpPr txBox="1"/>
          <p:nvPr/>
        </p:nvSpPr>
        <p:spPr>
          <a:xfrm>
            <a:off x="8685212" y="62536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>
                <a:solidFill>
                  <a:srgbClr val="297F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Seiler – Ballard Spahr 2018 National Housing Symposium</a:t>
            </a:r>
          </a:p>
        </p:txBody>
      </p:sp>
    </p:spTree>
    <p:extLst>
      <p:ext uri="{BB962C8B-B14F-4D97-AF65-F5344CB8AC3E}">
        <p14:creationId xmlns:p14="http://schemas.microsoft.com/office/powerpoint/2010/main" val="41017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0EB8-5F07-4084-9AB8-3F26E2BC5764}"/>
              </a:ext>
            </a:extLst>
          </p:cNvPr>
          <p:cNvSpPr txBox="1">
            <a:spLocks/>
          </p:cNvSpPr>
          <p:nvPr/>
        </p:nvSpPr>
        <p:spPr>
          <a:xfrm>
            <a:off x="301704" y="59774"/>
            <a:ext cx="11582400" cy="461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Seniors are not averse to holding home secured debt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3042C45-BF18-412B-9B8F-F1E5AFA1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354C30-9BEB-4F66-B624-3180E4FB733E}"/>
              </a:ext>
            </a:extLst>
          </p:cNvPr>
          <p:cNvSpPr txBox="1"/>
          <p:nvPr/>
        </p:nvSpPr>
        <p:spPr>
          <a:xfrm>
            <a:off x="424271" y="6291557"/>
            <a:ext cx="3300703" cy="337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Survey of Consumer Finances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EE733F-7A9E-4717-9056-EF811163BB8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3257" y="622697"/>
          <a:ext cx="5486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4A72F69-FF04-4E60-988D-9D2012F808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83497" y="622697"/>
          <a:ext cx="5812071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BDB1721-83B8-46E8-9651-07B516C20F35}"/>
              </a:ext>
            </a:extLst>
          </p:cNvPr>
          <p:cNvSpPr txBox="1"/>
          <p:nvPr/>
        </p:nvSpPr>
        <p:spPr>
          <a:xfrm>
            <a:off x="424271" y="5092394"/>
            <a:ext cx="111565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Seniors aged 75+ were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times more likely to hold home secured debt in 2016 than in 1989.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value of the home secured debt held by seniors aged 65-74 grew by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270%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(in real terms) and by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140%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those aged 75+ over this period.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EE675-D5F5-4804-9EB5-931D78B6C9FA}"/>
              </a:ext>
            </a:extLst>
          </p:cNvPr>
          <p:cNvSpPr txBox="1"/>
          <p:nvPr/>
        </p:nvSpPr>
        <p:spPr>
          <a:xfrm>
            <a:off x="8685212" y="62536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>
                <a:solidFill>
                  <a:srgbClr val="297F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Seiler – Ballard Spahr 2018 National Housing Symposium</a:t>
            </a:r>
          </a:p>
        </p:txBody>
      </p:sp>
    </p:spTree>
    <p:extLst>
      <p:ext uri="{BB962C8B-B14F-4D97-AF65-F5344CB8AC3E}">
        <p14:creationId xmlns:p14="http://schemas.microsoft.com/office/powerpoint/2010/main" val="28216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0EB8-5F07-4084-9AB8-3F26E2BC5764}"/>
              </a:ext>
            </a:extLst>
          </p:cNvPr>
          <p:cNvSpPr txBox="1">
            <a:spLocks/>
          </p:cNvSpPr>
          <p:nvPr/>
        </p:nvSpPr>
        <p:spPr>
          <a:xfrm>
            <a:off x="303213" y="228600"/>
            <a:ext cx="11580891" cy="719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Additional rental units are increasingly being built for higher end income renters: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This is in part due to rising development costs with land and construction costs increasing faster than inflation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3042C45-BF18-412B-9B8F-F1E5AFA1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23BD2DA-F7A2-4A48-A82D-D3487AE77A7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3213" y="1088029"/>
          <a:ext cx="5486400" cy="493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9A2101-2A9F-49F1-8CF1-90D933CDADC5}"/>
              </a:ext>
            </a:extLst>
          </p:cNvPr>
          <p:cNvSpPr txBox="1"/>
          <p:nvPr/>
        </p:nvSpPr>
        <p:spPr>
          <a:xfrm>
            <a:off x="311457" y="6263759"/>
            <a:ext cx="1447799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JCHS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A23D04-C5E1-432A-B094-0F0659FA3B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65812" y="1088029"/>
          <a:ext cx="6096001" cy="4931766"/>
        </p:xfrm>
        <a:graphic>
          <a:graphicData uri="http://schemas.openxmlformats.org/drawingml/2006/table">
            <a:tbl>
              <a:tblPr/>
              <a:tblGrid>
                <a:gridCol w="1497262">
                  <a:extLst>
                    <a:ext uri="{9D8B030D-6E8A-4147-A177-3AD203B41FA5}">
                      <a16:colId xmlns:a16="http://schemas.microsoft.com/office/drawing/2014/main" val="4119687544"/>
                    </a:ext>
                  </a:extLst>
                </a:gridCol>
                <a:gridCol w="771671">
                  <a:extLst>
                    <a:ext uri="{9D8B030D-6E8A-4147-A177-3AD203B41FA5}">
                      <a16:colId xmlns:a16="http://schemas.microsoft.com/office/drawing/2014/main" val="2288265098"/>
                    </a:ext>
                  </a:extLst>
                </a:gridCol>
                <a:gridCol w="856476">
                  <a:extLst>
                    <a:ext uri="{9D8B030D-6E8A-4147-A177-3AD203B41FA5}">
                      <a16:colId xmlns:a16="http://schemas.microsoft.com/office/drawing/2014/main" val="355347113"/>
                    </a:ext>
                  </a:extLst>
                </a:gridCol>
                <a:gridCol w="875507">
                  <a:extLst>
                    <a:ext uri="{9D8B030D-6E8A-4147-A177-3AD203B41FA5}">
                      <a16:colId xmlns:a16="http://schemas.microsoft.com/office/drawing/2014/main" val="2490730626"/>
                    </a:ext>
                  </a:extLst>
                </a:gridCol>
                <a:gridCol w="1025610">
                  <a:extLst>
                    <a:ext uri="{9D8B030D-6E8A-4147-A177-3AD203B41FA5}">
                      <a16:colId xmlns:a16="http://schemas.microsoft.com/office/drawing/2014/main" val="210149072"/>
                    </a:ext>
                  </a:extLst>
                </a:gridCol>
                <a:gridCol w="1069475">
                  <a:extLst>
                    <a:ext uri="{9D8B030D-6E8A-4147-A177-3AD203B41FA5}">
                      <a16:colId xmlns:a16="http://schemas.microsoft.com/office/drawing/2014/main" val="994609540"/>
                    </a:ext>
                  </a:extLst>
                </a:gridCol>
              </a:tblGrid>
              <a:tr h="319034">
                <a:tc rowSpan="2"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u="none" strike="noStrike" baseline="0" dirty="0">
                          <a:effectLst/>
                        </a:rPr>
                        <a:t>Metropolitan Statistical Area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Share of Growth 2006-2016 (by Household Income)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764757"/>
                  </a:ext>
                </a:extLst>
              </a:tr>
              <a:tr h="810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Under $25,000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$25,000- $49,999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$50,000-$74,999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$75,000-$99,999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$100,000 or More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571686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 dirty="0">
                          <a:effectLst/>
                        </a:rPr>
                        <a:t>United States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22%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19%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18%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13%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29%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27790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>
                          <a:effectLst/>
                        </a:rPr>
                        <a:t>Atlanta</a:t>
                      </a:r>
                      <a:endParaRPr lang="en-US" sz="1600" b="1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23%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19%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22%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15%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21%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098056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>
                          <a:effectLst/>
                        </a:rPr>
                        <a:t>Baltimore</a:t>
                      </a:r>
                      <a:endParaRPr lang="en-US" sz="1600" b="1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22%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-5%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19%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10%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54%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179064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 dirty="0">
                          <a:effectLst/>
                        </a:rPr>
                        <a:t>Boston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13%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2%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7%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16%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61%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48011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>
                          <a:effectLst/>
                        </a:rPr>
                        <a:t>Chicago</a:t>
                      </a:r>
                      <a:endParaRPr lang="en-US" sz="1600" b="1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21%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15%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15%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14%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35%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625496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>
                          <a:effectLst/>
                        </a:rPr>
                        <a:t>Las Vegas</a:t>
                      </a:r>
                      <a:endParaRPr lang="en-US" sz="1600" b="1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41%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28%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11%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7%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13%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766354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>
                          <a:effectLst/>
                        </a:rPr>
                        <a:t>Los Angeles</a:t>
                      </a:r>
                      <a:endParaRPr lang="en-US" sz="1600" b="1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27%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7%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15%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9%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42%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87252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 dirty="0">
                          <a:effectLst/>
                        </a:rPr>
                        <a:t>New York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9%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15%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11%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65%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935762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 dirty="0">
                          <a:effectLst/>
                        </a:rPr>
                        <a:t>Philadelphia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22%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21%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11%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15%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30%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127648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>
                          <a:effectLst/>
                        </a:rPr>
                        <a:t>Pittsburgh</a:t>
                      </a:r>
                      <a:endParaRPr lang="en-US" sz="1600" b="1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-60%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42%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42%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36%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40%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171975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>
                          <a:effectLst/>
                        </a:rPr>
                        <a:t>San Francisco</a:t>
                      </a:r>
                      <a:endParaRPr lang="en-US" sz="1600" b="1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1%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-4%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0%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11%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93%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17472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>
                          <a:effectLst/>
                        </a:rPr>
                        <a:t>Seattle</a:t>
                      </a:r>
                      <a:endParaRPr lang="en-US" sz="1600" b="1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2%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3%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18%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25%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51%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96351"/>
                  </a:ext>
                </a:extLst>
              </a:tr>
              <a:tr h="29245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baseline="0" dirty="0">
                          <a:effectLst/>
                        </a:rPr>
                        <a:t>Washington, DC</a:t>
                      </a:r>
                      <a:endParaRPr lang="en-US" sz="16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22%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6%</a:t>
                      </a:r>
                      <a:endParaRPr lang="en-US" sz="1600" b="0" i="0" u="none" strike="noStrike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10%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14%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48%</a:t>
                      </a:r>
                      <a:endParaRPr lang="en-US" sz="16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7485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EA89515-DF74-4E80-90E5-6C39C52CB6C6}"/>
              </a:ext>
            </a:extLst>
          </p:cNvPr>
          <p:cNvSpPr txBox="1"/>
          <p:nvPr/>
        </p:nvSpPr>
        <p:spPr>
          <a:xfrm>
            <a:off x="2036763" y="5626269"/>
            <a:ext cx="20192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Household 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424C0-D7ED-4193-9C12-5753941B6392}"/>
              </a:ext>
            </a:extLst>
          </p:cNvPr>
          <p:cNvSpPr txBox="1"/>
          <p:nvPr/>
        </p:nvSpPr>
        <p:spPr>
          <a:xfrm>
            <a:off x="8685212" y="62536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>
                <a:solidFill>
                  <a:srgbClr val="297F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Seiler – Ballard Spahr 2018 National Housing Symposium</a:t>
            </a:r>
          </a:p>
        </p:txBody>
      </p:sp>
    </p:spTree>
    <p:extLst>
      <p:ext uri="{BB962C8B-B14F-4D97-AF65-F5344CB8AC3E}">
        <p14:creationId xmlns:p14="http://schemas.microsoft.com/office/powerpoint/2010/main" val="31481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0EB8-5F07-4084-9AB8-3F26E2BC5764}"/>
              </a:ext>
            </a:extLst>
          </p:cNvPr>
          <p:cNvSpPr txBox="1">
            <a:spLocks/>
          </p:cNvSpPr>
          <p:nvPr/>
        </p:nvSpPr>
        <p:spPr>
          <a:xfrm>
            <a:off x="1217612" y="218606"/>
            <a:ext cx="10082504" cy="630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availability of housing assistance continues to lag the growth of very low-income renters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3042C45-BF18-412B-9B8F-F1E5AFA1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1516" y="6448425"/>
            <a:ext cx="812588" cy="180976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AE1530F-9007-4D1A-8A60-F43C3BA556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317120"/>
              </p:ext>
            </p:extLst>
          </p:nvPr>
        </p:nvGraphicFramePr>
        <p:xfrm>
          <a:off x="304798" y="685800"/>
          <a:ext cx="5789613" cy="512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04FF166-5563-48AB-9EA3-81FA4B555B02}"/>
              </a:ext>
            </a:extLst>
          </p:cNvPr>
          <p:cNvSpPr txBox="1"/>
          <p:nvPr/>
        </p:nvSpPr>
        <p:spPr>
          <a:xfrm>
            <a:off x="342461" y="5806168"/>
            <a:ext cx="8571351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Worst Case Needs: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Renters with v. low incomes who don’t receive govt housing assistance and who pay &gt; ½ of their income for rent, live in severely inadequate conditions, or both.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HUD Worst Case Needs 2017 Report to Congress.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F909B-86DD-446C-A914-FD4796284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1" y="1316629"/>
            <a:ext cx="5972027" cy="37758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BCC37D-200A-40FE-B036-E3AFC2685B58}"/>
              </a:ext>
            </a:extLst>
          </p:cNvPr>
          <p:cNvSpPr/>
          <p:nvPr/>
        </p:nvSpPr>
        <p:spPr>
          <a:xfrm>
            <a:off x="11199812" y="4727424"/>
            <a:ext cx="786103" cy="3650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0E7DF-9A59-4CBD-BAD7-0DCB831051AC}"/>
              </a:ext>
            </a:extLst>
          </p:cNvPr>
          <p:cNvSpPr txBox="1"/>
          <p:nvPr/>
        </p:nvSpPr>
        <p:spPr>
          <a:xfrm>
            <a:off x="8685212" y="62536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>
                <a:solidFill>
                  <a:srgbClr val="297F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Seiler – Ballard Spahr 2018 National Housing Symposium</a:t>
            </a:r>
          </a:p>
        </p:txBody>
      </p:sp>
    </p:spTree>
    <p:extLst>
      <p:ext uri="{BB962C8B-B14F-4D97-AF65-F5344CB8AC3E}">
        <p14:creationId xmlns:p14="http://schemas.microsoft.com/office/powerpoint/2010/main" val="13160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9494</TotalTime>
  <Words>1075</Words>
  <Application>Microsoft Office PowerPoint</Application>
  <PresentationFormat>Custom</PresentationFormat>
  <Paragraphs>186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Constantia</vt:lpstr>
      <vt:lpstr>Cooking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Irta John</dc:creator>
  <cp:lastModifiedBy>Eddie Seiler</cp:lastModifiedBy>
  <cp:revision>191</cp:revision>
  <cp:lastPrinted>2018-11-02T16:41:50Z</cp:lastPrinted>
  <dcterms:created xsi:type="dcterms:W3CDTF">2018-01-25T19:37:27Z</dcterms:created>
  <dcterms:modified xsi:type="dcterms:W3CDTF">2018-11-05T14:47:59Z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